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383" r:id="rId2"/>
    <p:sldId id="1404" r:id="rId3"/>
    <p:sldId id="266" r:id="rId4"/>
    <p:sldId id="1356" r:id="rId5"/>
    <p:sldId id="1365" r:id="rId6"/>
    <p:sldId id="1393" r:id="rId7"/>
    <p:sldId id="1019" r:id="rId8"/>
    <p:sldId id="1378" r:id="rId9"/>
    <p:sldId id="258" r:id="rId10"/>
    <p:sldId id="1407" r:id="rId11"/>
    <p:sldId id="1042" r:id="rId12"/>
    <p:sldId id="1401" r:id="rId13"/>
    <p:sldId id="1358" r:id="rId14"/>
    <p:sldId id="1400" r:id="rId15"/>
    <p:sldId id="1040" r:id="rId16"/>
    <p:sldId id="1041" r:id="rId17"/>
    <p:sldId id="1384" r:id="rId18"/>
    <p:sldId id="1055" r:id="rId19"/>
    <p:sldId id="1043" r:id="rId20"/>
    <p:sldId id="1072" r:id="rId21"/>
    <p:sldId id="1045" r:id="rId22"/>
    <p:sldId id="1399" r:id="rId23"/>
    <p:sldId id="1376" r:id="rId24"/>
    <p:sldId id="1391" r:id="rId25"/>
    <p:sldId id="1048" r:id="rId26"/>
    <p:sldId id="1392" r:id="rId27"/>
    <p:sldId id="1363" r:id="rId28"/>
    <p:sldId id="1051" r:id="rId29"/>
    <p:sldId id="1052" r:id="rId30"/>
    <p:sldId id="262" r:id="rId31"/>
    <p:sldId id="13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277E9D"/>
    <a:srgbClr val="33858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01" autoAdjust="0"/>
  </p:normalViewPr>
  <p:slideViewPr>
    <p:cSldViewPr snapToGrid="0">
      <p:cViewPr varScale="1">
        <p:scale>
          <a:sx n="73" d="100"/>
          <a:sy n="73" d="100"/>
        </p:scale>
        <p:origin x="1914"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9T12:54:00.5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1506,'12'3,"1"0,-1 1,0 0,-1 1,1 0,-1 1,0 0,0 1,-1 1,1-1,-2 1,10 10,8 4,172 154,-41-16,56 48,-195-195,0-1,1 0,0-2,1-1,0 0,0-1,1-2,0 0,0-1,23 1,385 1,-38-41,-39 55,300-6,-407-17,169-47,-78 2,309 48,-205 12,-399-6,1-2,0-1,-1-2,1-2,0-2,0-2,-1-2,0-2,0-1,16-7,416-172,-191 0,-245 161,-32 25,-1-1,0 0,0 0,0 0,-1-1,1 0,-1 0,0 0,0 0,0-1,0 1,-1-1,0 0,0 0,0 0,0-1,-1 1,0 0,0-1,-1 0,1 1,-1-1,-1 0,1-2,2-68,-3 51,0-1,2 1,1 0,1-1,1 1,1 1,1-1,7-15,102-241,-107 250,-2-1,-1 0,-2 0,-1-1,-1 0,-2 1,-1-1,-4-22,1 43,1 1,-2-1,1 1,-2 0,1 1,-2-1,1 1,-1 1,-1-1,0 1,0 0,0 1,-1 0,-1 0,1 1,-1 0,-1 1,1 0,-1 1,0 0,-3-1,-72-49,-72-46,118 74,-1 2,-1 2,-1 2,-1 2,-16-4,-198-27,-149-10,-10 29,-295-62,606 92,0 6,1 3,0 6,0 3,-84 28,79-20,32-8,2 4,0 3,1 3,-17 12,-257 111,-5-15,-68 2,168-54,89-26,-2-8,-53 4,115-37,67-12,1 2,0 1,0 2,1 1,0 2,-20 10,37-9,1 0,0 0,1 2,0 0,1 1,1 1,1 0,1 1,-8 14,-83 90,96-114,1 0,0 0,0 0,0 1,1 0,0 0,1 1,0 0,1 0,0 0,0 0,1 1,1-1,-1 1,2 0,0 0,0-1,1 9,-5 17,-1-2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9T12:54:33.91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14 99,'4'1,"0"1,-1 0,1 0,0 1,0-1,-1 1,0-1,1 1,-1 0,0 1,0-1,-1 0,1 1,-1 0,0-1,0 1,0 0,0 0,-1 0,2 4,6 10,240 391,-226-368,2-2,1 0,2-2,2-1,1-1,2-2,1-1,20 13,176 152,-174-158,-7-4,1-2,2-2,1-2,1-3,6 0,-6-6,132 30,157-53,2-83,-62 54,22-24,-242 49,414 1,-453 8,0 1,-1 1,1 1,-1 1,0 1,0 1,0 1,16 9,-35-16,0 0,0 0,0-1,0 1,0-1,1 0,-1 0,1-1,-1 0,0 1,1-1,-1-1,1 1,-1-1,1 1,-1-1,0 0,0-1,1 1,-1-1,0 0,0 0,0 0,-1-1,1 1,-1-1,1 0,-1 0,0 0,0 0,0-1,0 1,-1-1,1 0,-1 0,0 0,0 0,-1 0,1 0,-1 0,0 0,0-1,0 1,0-1,-1 1,0-4,0-164,-2 143,0-1,2 1,1-1,1 1,1 0,2-1,1 2,3-6,2 2,-2 1,-2-1,0-1,-2 1,-2-1,-1 0,-2 0,0 0,-3 0,0 0,-3 0,0 1,-2 0,-6-12,12 37,-1 1,-1 0,1-1,-1 1,0 0,0 1,-1-1,0 1,0 0,0 0,-1 0,1 1,-1 0,0 0,0 0,-1 1,1 0,-1 0,1 1,-1 0,0 0,0 0,0 1,0 0,0 0,0 1,-1 0,1 0,0 1,-6 1,-25-2,-141-20,-55-51,199 61,-1 3,0 1,-1 1,1 2,-1 2,0 1,-1 2,-189-15,144 2,-1 3,0 4,-72 6,38 0,-264 31,-101-33,170 62,9-4,259-44,3-1,0-1,-1-2,-1-1,0-3,-30 0,47-5,18 0,0 1,-1-2,1 1,0-1,0-1,0 0,0 0,0-1,0 0,0 0,0-1,0 0,1-1,0 0,-1 0,-1-2,5-29,14 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11:10:58.8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11:10:59.9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11:11:17.34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0 127,'18'-1,"-1"0,0-1,1 0,-1-1,-1 1,1-1,-1-1,-1 1,1-1,-1 0,3-2,69-16,-24 9,2 1,0 2,1 1,1 1,0 2,1 1,1 1,0 2,13 1,456 24,-263-23,-66 0,0 3,92 10,186 12,-436-24</inkml:trace>
  <inkml:trace contextRef="#ctx0" brushRef="#br0" timeOffset="1">2159 22,'0'0</inkml:trace>
  <inkml:trace contextRef="#ctx0" brushRef="#br0" timeOffset="2">2159 84,'0'0</inkml:trace>
  <inkml:trace contextRef="#ctx0" brushRef="#br0" timeOffset="3">2159 84,'0'0</inkml:trace>
  <inkml:trace contextRef="#ctx0" brushRef="#br0" timeOffset="4">2159 84,'7'0,"4"-3,6-2,1-3,-2 0</inkml:trace>
  <inkml:trace contextRef="#ctx0" brushRef="#br0" timeOffset="5">2250 43,'0'0</inkml:trace>
  <inkml:trace contextRef="#ctx0" brushRef="#br0" timeOffset="6">2250 43,'0'0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11:11:41.5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0 127,'18'-1,"-1"0,0-1,1 0,-1-1,-1 1,1-1,-1-1,-1 1,1-1,-1 0,3-2,69-16,-24 9,2 1,0 2,1 1,1 1,0 2,1 1,1 1,0 2,13 1,456 24,-263-23,-66 0,0 3,92 10,186 12,-436-24</inkml:trace>
  <inkml:trace contextRef="#ctx0" brushRef="#br0" timeOffset="1">2159 22,'0'0</inkml:trace>
  <inkml:trace contextRef="#ctx0" brushRef="#br0" timeOffset="2">2159 84,'0'0</inkml:trace>
  <inkml:trace contextRef="#ctx0" brushRef="#br0" timeOffset="3">2159 84,'0'0</inkml:trace>
  <inkml:trace contextRef="#ctx0" brushRef="#br0" timeOffset="4">2159 84,'7'0,"4"-3,6-2,1-3,-2 0</inkml:trace>
  <inkml:trace contextRef="#ctx0" brushRef="#br0" timeOffset="5">2250 43,'0'0</inkml:trace>
  <inkml:trace contextRef="#ctx0" brushRef="#br0" timeOffset="6">2250 43,'0'0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08:49:51.5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3090 146,'22'67,"193"507,-194-530,2-1,2-1,2-1,2-1,1-2,4 1,24 28,2-2,3-4,3-2,27 16,-3-12,3-4,2-5,34 12,-79-50,0-1,1-2,0-3,1-2,0-2,0-3,1-1,-1-4,22-3,35 3,-88 2,96-3,-1 6,1 5,83 18,-154-15,0-3,0-1,0-3,1-1,0-2,0-3,25-4,-52 3,1-1,-1-1,0-1,-1 0,1-2,-1 0,-1-1,0-1,0 0,4-5,246-170,-127 89,38-33,-167 117,0 0,0-1,-2 0,1-1,-2 0,0-1,-1 0,0 0,-1-1,-1 1,0-2,-1 1,-1-2,1 3,-2-1,-1-1,0 1,-1-1,-1 0,-1 0,-1 1,0-1,-1 0,0 1,-2 0,0 0,-1 0,0 1,-5-8,-16-53,-81-177,100 240,-1 0,0 0,-1 0,0 1,-1 1,-1 0,1 0,-2 1,1 1,-1 0,-1 1,0 0,0 1,-13-5,-10-7,-201-109,-23 60,191 50,-1 3,0 3,-1 3,-1 3,-32 3,81 3,-1004-25,256 17,307 45,432-37</inkml:trace>
  <inkml:trace contextRef="#ctx0" brushRef="#br0" timeOffset="23796.97">659 1453,'-71'27,"-318"165,377-183,1 0,0 1,1 1,-1 0,2 0,0 1,0 0,1 1,1 0,0 0,1 1,0-1,1 1,1 1,0-1,-2 13,-3 5,-5 11,3 1,1 0,2 0,2 0,3 1,1 0,3 38,7-57,1 0,1 0,1-1,1 0,1-1,1-1,1 0,2-1,0 0,1-2,1 0,1-1,0-1,2-1,0 0,0-2,3 0,11 13,7 1,1-2,2-1,0-3,1-2,2-2,0-2,40 8,287 24,-172-35,201-13,-178-3,225 2,-252-41,-126 18,592-125,-601 133,1 4,1 2,0 3,0 3,0 4,0 2,28 6,518 111,-471-97,1-7,1-6,20-7,550-4,-667-4,-1-2,0-1,0-3,-1-2,-1-1,0-3,-1-1,37-23,68-24,141-113,-280 173,-1-1,0 1,0-1,0 0,-1-1,0 0,0 0,-1-1,1 0,-2 0,1 0,-1-1,-1 1,1-1,-1 0,-1-1,0 1,0-1,-1 1,0-1,-1 0,0 0,0 0,-1 0,0 0,-1 1,0-1,-1 0,0 0,0 1,-1-1,-1 1,1 0,-1 0,-1 0,0 0,-3-3,-186-228,185 226,-1 1,0 1,-1 0,0 0,-1 1,0 1,-1 0,0 0,-1 1,1 1,-2 0,1 1,-1 1,0 0,-13-2,-216-68,210 62,0 2,-1 1,0 2,0 2,-1 1,0 1,0 3,-1 0,1 3,0 1,-14 3,-69-2,-11 6,1 4,0 7,1 5,-7 8,-223 40,288-67,-1-3,0-3,1-3,-1-3,1-3,-68-19,-7 2,-192-60,-442-111,570 131,-73 13,168 39,-190-30,-1 13,-205 10,-108 25,479 23,138-25,-1 1,1-1,0 1,0 0,0 0,0 0,0-1,1 1,-1 0,1 0,0 0,0 0,0 0,0 0,1 0,-1 0,1 0,-1 0,1 0,0-1,0 1,0 0,1-1,-1 1,1 0,-1-1,1 0,0 1,0-1,0 0,0 0,1 0,-1 0,0 0,1-1,-1 1,3 0,-4-1,31 27,2-1,1-1,1-2,1-2,38 17,38-9,-112-31,1-1,-1 1,0-1,0 0,0 0,0 0,0 0,0 1,0-1,0 0,-1-1,1 1,-1 0,0 0,1 0,-1 0,0 0,0 0,-1 0,1 0,0-1,-1 1,1 0,-1 0,1 0,-1 0,0 0,0 0,0 1,0-1,0 0,-1 0,1 1,0-1,-1 1,1-1,-1 1,0-1,1 1,-1 0,0 0,0 0,0 0,-1-3,-50-49,26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C7115-6745-4007-B05B-535530EBFAF3}"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DE7A1-1227-41CE-AB92-239547F8983E}" type="slidenum">
              <a:rPr lang="en-US" smtClean="0"/>
              <a:t>‹#›</a:t>
            </a:fld>
            <a:endParaRPr lang="en-US"/>
          </a:p>
        </p:txBody>
      </p:sp>
    </p:spTree>
    <p:extLst>
      <p:ext uri="{BB962C8B-B14F-4D97-AF65-F5344CB8AC3E}">
        <p14:creationId xmlns:p14="http://schemas.microsoft.com/office/powerpoint/2010/main" val="225562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Sliki</a:t>
            </a:r>
            <a:endParaRPr lang="en-US" dirty="0"/>
          </a:p>
          <a:p>
            <a:r>
              <a:rPr lang="en-US" sz="1200" kern="1200" dirty="0">
                <a:solidFill>
                  <a:schemeClr val="tx1"/>
                </a:solidFill>
                <a:effectLst/>
                <a:latin typeface="+mn-lt"/>
                <a:ea typeface="+mn-ea"/>
                <a:cs typeface="+mn-cs"/>
                <a:hlinkClick r:id="rId3"/>
              </a:rPr>
              <a:t>https://unsplash.com/</a:t>
            </a:r>
            <a:endParaRPr lang="en-US" dirty="0"/>
          </a:p>
        </p:txBody>
      </p:sp>
      <p:sp>
        <p:nvSpPr>
          <p:cNvPr id="4" name="Slide Number Placeholder 3"/>
          <p:cNvSpPr>
            <a:spLocks noGrp="1"/>
          </p:cNvSpPr>
          <p:nvPr>
            <p:ph type="sldNum" sz="quarter" idx="5"/>
          </p:nvPr>
        </p:nvSpPr>
        <p:spPr/>
        <p:txBody>
          <a:bodyPr/>
          <a:lstStyle/>
          <a:p>
            <a:fld id="{239DE7A1-1227-41CE-AB92-239547F8983E}" type="slidenum">
              <a:rPr lang="en-US" smtClean="0"/>
              <a:t>2</a:t>
            </a:fld>
            <a:endParaRPr lang="en-US"/>
          </a:p>
        </p:txBody>
      </p:sp>
    </p:spTree>
    <p:extLst>
      <p:ext uri="{BB962C8B-B14F-4D97-AF65-F5344CB8AC3E}">
        <p14:creationId xmlns:p14="http://schemas.microsoft.com/office/powerpoint/2010/main" val="133978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https://www.anao.gov.au/work/performance-audit/security-awareness-and-training</a:t>
            </a:r>
          </a:p>
          <a:p>
            <a:endParaRPr lang="en-US" dirty="0"/>
          </a:p>
          <a:p>
            <a:r>
              <a:rPr lang="en-US" dirty="0"/>
              <a:t>https://www.metacompliance.com/cyber-security-behavioural-maturity-model</a:t>
            </a:r>
          </a:p>
        </p:txBody>
      </p:sp>
      <p:sp>
        <p:nvSpPr>
          <p:cNvPr id="4" name="Slide Number Placeholder 3"/>
          <p:cNvSpPr>
            <a:spLocks noGrp="1"/>
          </p:cNvSpPr>
          <p:nvPr>
            <p:ph type="sldNum" sz="quarter" idx="5"/>
          </p:nvPr>
        </p:nvSpPr>
        <p:spPr/>
        <p:txBody>
          <a:bodyPr/>
          <a:lstStyle/>
          <a:p>
            <a:fld id="{239DE7A1-1227-41CE-AB92-239547F8983E}" type="slidenum">
              <a:rPr lang="en-US" smtClean="0"/>
              <a:t>28</a:t>
            </a:fld>
            <a:endParaRPr lang="en-US"/>
          </a:p>
        </p:txBody>
      </p:sp>
    </p:spTree>
    <p:extLst>
      <p:ext uri="{BB962C8B-B14F-4D97-AF65-F5344CB8AC3E}">
        <p14:creationId xmlns:p14="http://schemas.microsoft.com/office/powerpoint/2010/main" val="228125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127573-7ADF-411A-9B23-EA9E8B4CF7AA}" type="slidenum">
              <a:rPr lang="en-GB" smtClean="0"/>
              <a:pPr/>
              <a:t>15</a:t>
            </a:fld>
            <a:endParaRPr lang="en-GB" dirty="0"/>
          </a:p>
        </p:txBody>
      </p:sp>
    </p:spTree>
    <p:extLst>
      <p:ext uri="{BB962C8B-B14F-4D97-AF65-F5344CB8AC3E}">
        <p14:creationId xmlns:p14="http://schemas.microsoft.com/office/powerpoint/2010/main" val="2231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https://www.polleverywhere.com/activities   - </a:t>
            </a:r>
            <a:r>
              <a:rPr lang="en-US" dirty="0" err="1"/>
              <a:t>prvo</a:t>
            </a:r>
            <a:r>
              <a:rPr lang="en-US" dirty="0"/>
              <a:t> mora da se </a:t>
            </a:r>
            <a:r>
              <a:rPr lang="en-US" dirty="0" err="1"/>
              <a:t>napravi</a:t>
            </a:r>
            <a:r>
              <a:rPr lang="en-US" dirty="0"/>
              <a:t> </a:t>
            </a:r>
            <a:r>
              <a:rPr lang="en-US" dirty="0" err="1"/>
              <a:t>aktivacija</a:t>
            </a:r>
            <a:r>
              <a:rPr lang="en-US" dirty="0"/>
              <a:t>…</a:t>
            </a:r>
          </a:p>
          <a:p>
            <a:r>
              <a:rPr lang="en-US" dirty="0"/>
              <a:t>u: mickov389@gmail.com</a:t>
            </a:r>
          </a:p>
          <a:p>
            <a:r>
              <a:rPr lang="en-US" dirty="0"/>
              <a:t>p: </a:t>
            </a:r>
            <a:r>
              <a:rPr lang="en-US" sz="1200" kern="1200" dirty="0">
                <a:solidFill>
                  <a:schemeClr val="tx1"/>
                </a:solidFill>
                <a:latin typeface="+mn-lt"/>
                <a:ea typeface="+mn-ea"/>
                <a:cs typeface="+mn-cs"/>
              </a:rPr>
              <a:t>Ms30023002$</a:t>
            </a:r>
            <a:endParaRPr lang="en-US" dirty="0"/>
          </a:p>
          <a:p>
            <a:endParaRPr lang="en-US" dirty="0"/>
          </a:p>
          <a:p>
            <a:endParaRPr lang="en-US" dirty="0"/>
          </a:p>
          <a:p>
            <a:r>
              <a:rPr lang="mk-MK" dirty="0"/>
              <a:t>Кое е нивото на програмата за </a:t>
            </a:r>
            <a:r>
              <a:rPr lang="en-US" dirty="0"/>
              <a:t>Cyber Security </a:t>
            </a:r>
            <a:r>
              <a:rPr lang="en-US" dirty="0" err="1"/>
              <a:t>Awarness</a:t>
            </a:r>
            <a:r>
              <a:rPr lang="en-US" dirty="0"/>
              <a:t> </a:t>
            </a:r>
            <a:r>
              <a:rPr lang="mk-MK" dirty="0"/>
              <a:t>во Вашата компанија ?</a:t>
            </a:r>
          </a:p>
          <a:p>
            <a:endParaRPr lang="mk-MK" dirty="0"/>
          </a:p>
          <a:p>
            <a:r>
              <a:rPr lang="mk-MK" dirty="0"/>
              <a:t>Немаме - </a:t>
            </a:r>
            <a:r>
              <a:rPr lang="en-US" dirty="0"/>
              <a:t>Cyber Security </a:t>
            </a:r>
            <a:r>
              <a:rPr lang="en-US" dirty="0" err="1"/>
              <a:t>Awarness</a:t>
            </a:r>
            <a:r>
              <a:rPr lang="en-US" dirty="0"/>
              <a:t> </a:t>
            </a:r>
            <a:r>
              <a:rPr lang="mk-MK" dirty="0"/>
              <a:t> воопшто не се одржува</a:t>
            </a:r>
          </a:p>
          <a:p>
            <a:r>
              <a:rPr lang="en-US" dirty="0"/>
              <a:t>Cyber Security </a:t>
            </a:r>
            <a:r>
              <a:rPr lang="en-US" dirty="0" err="1"/>
              <a:t>Awarness</a:t>
            </a:r>
            <a:r>
              <a:rPr lang="en-US" dirty="0"/>
              <a:t> </a:t>
            </a:r>
            <a:r>
              <a:rPr lang="mk-MK" dirty="0"/>
              <a:t> се одржува ад-хок во зависност од потребите</a:t>
            </a:r>
          </a:p>
          <a:p>
            <a:r>
              <a:rPr lang="en-US" dirty="0"/>
              <a:t>Cyber Security </a:t>
            </a:r>
            <a:r>
              <a:rPr lang="en-US" dirty="0" err="1"/>
              <a:t>Awarness</a:t>
            </a:r>
            <a:r>
              <a:rPr lang="en-US" dirty="0"/>
              <a:t> </a:t>
            </a:r>
            <a:r>
              <a:rPr lang="mk-MK" dirty="0"/>
              <a:t> се одржува еднаш годишно</a:t>
            </a:r>
          </a:p>
          <a:p>
            <a:r>
              <a:rPr lang="en-US" dirty="0"/>
              <a:t>Cyber Security </a:t>
            </a:r>
            <a:r>
              <a:rPr lang="en-US" dirty="0" err="1"/>
              <a:t>Awarness</a:t>
            </a:r>
            <a:r>
              <a:rPr lang="en-US" dirty="0"/>
              <a:t> </a:t>
            </a:r>
            <a:r>
              <a:rPr lang="mk-MK" dirty="0"/>
              <a:t> се одржува на квартално ниво</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 Security </a:t>
            </a:r>
            <a:r>
              <a:rPr lang="en-US" dirty="0" err="1"/>
              <a:t>Awarness</a:t>
            </a:r>
            <a:r>
              <a:rPr lang="en-US" dirty="0"/>
              <a:t> </a:t>
            </a:r>
            <a:r>
              <a:rPr lang="mk-MK" dirty="0"/>
              <a:t> се одржува континутирано во текот на годината</a:t>
            </a:r>
          </a:p>
          <a:p>
            <a:endParaRPr lang="en-US" dirty="0"/>
          </a:p>
        </p:txBody>
      </p:sp>
      <p:sp>
        <p:nvSpPr>
          <p:cNvPr id="4" name="Slide Number Placeholder 3"/>
          <p:cNvSpPr>
            <a:spLocks noGrp="1"/>
          </p:cNvSpPr>
          <p:nvPr>
            <p:ph type="sldNum" sz="quarter" idx="5"/>
          </p:nvPr>
        </p:nvSpPr>
        <p:spPr/>
        <p:txBody>
          <a:bodyPr/>
          <a:lstStyle/>
          <a:p>
            <a:fld id="{239DE7A1-1227-41CE-AB92-239547F8983E}" type="slidenum">
              <a:rPr lang="en-US" smtClean="0"/>
              <a:t>17</a:t>
            </a:fld>
            <a:endParaRPr lang="en-US"/>
          </a:p>
        </p:txBody>
      </p:sp>
    </p:spTree>
    <p:extLst>
      <p:ext uri="{BB962C8B-B14F-4D97-AF65-F5344CB8AC3E}">
        <p14:creationId xmlns:p14="http://schemas.microsoft.com/office/powerpoint/2010/main" val="222096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Кое е нивото на програмата за </a:t>
            </a:r>
            <a:r>
              <a:rPr lang="en-US" dirty="0"/>
              <a:t>Cyber Security </a:t>
            </a:r>
            <a:r>
              <a:rPr lang="en-US" dirty="0" err="1"/>
              <a:t>Awarness</a:t>
            </a:r>
            <a:r>
              <a:rPr lang="en-US" dirty="0"/>
              <a:t> </a:t>
            </a:r>
            <a:r>
              <a:rPr lang="mk-MK" dirty="0"/>
              <a:t>во Вашата компанија ?</a:t>
            </a:r>
          </a:p>
          <a:p>
            <a:endParaRPr lang="mk-MK" dirty="0"/>
          </a:p>
          <a:p>
            <a:endParaRPr lang="mk-MK" dirty="0"/>
          </a:p>
          <a:p>
            <a:r>
              <a:rPr lang="mk-MK" dirty="0"/>
              <a:t>Немаме - </a:t>
            </a:r>
            <a:r>
              <a:rPr lang="en-US" dirty="0"/>
              <a:t>Cyber Security </a:t>
            </a:r>
            <a:r>
              <a:rPr lang="en-US" dirty="0" err="1"/>
              <a:t>Awarness</a:t>
            </a:r>
            <a:r>
              <a:rPr lang="en-US" dirty="0"/>
              <a:t> </a:t>
            </a:r>
            <a:r>
              <a:rPr lang="mk-MK" dirty="0"/>
              <a:t> воопшто не се одржува</a:t>
            </a:r>
          </a:p>
          <a:p>
            <a:r>
              <a:rPr lang="en-US" dirty="0"/>
              <a:t>Cyber Security </a:t>
            </a:r>
            <a:r>
              <a:rPr lang="en-US" dirty="0" err="1"/>
              <a:t>Awarness</a:t>
            </a:r>
            <a:r>
              <a:rPr lang="en-US" dirty="0"/>
              <a:t> </a:t>
            </a:r>
            <a:r>
              <a:rPr lang="mk-MK" dirty="0"/>
              <a:t> се одржува ад-хок во зависност од потребите</a:t>
            </a:r>
          </a:p>
          <a:p>
            <a:r>
              <a:rPr lang="en-US" dirty="0"/>
              <a:t>Cyber Security </a:t>
            </a:r>
            <a:r>
              <a:rPr lang="en-US" dirty="0" err="1"/>
              <a:t>Awarness</a:t>
            </a:r>
            <a:r>
              <a:rPr lang="en-US" dirty="0"/>
              <a:t> </a:t>
            </a:r>
            <a:r>
              <a:rPr lang="mk-MK" dirty="0"/>
              <a:t> се одржува еднаш годишно</a:t>
            </a:r>
          </a:p>
          <a:p>
            <a:r>
              <a:rPr lang="en-US" dirty="0"/>
              <a:t>Cyber Security </a:t>
            </a:r>
            <a:r>
              <a:rPr lang="en-US" dirty="0" err="1"/>
              <a:t>Awarness</a:t>
            </a:r>
            <a:r>
              <a:rPr lang="en-US" dirty="0"/>
              <a:t> </a:t>
            </a:r>
            <a:r>
              <a:rPr lang="mk-MK" dirty="0"/>
              <a:t> се одржува на квартално ниво</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 Security </a:t>
            </a:r>
            <a:r>
              <a:rPr lang="en-US" dirty="0" err="1"/>
              <a:t>Awarness</a:t>
            </a:r>
            <a:r>
              <a:rPr lang="en-US" dirty="0"/>
              <a:t> </a:t>
            </a:r>
            <a:r>
              <a:rPr lang="mk-MK" dirty="0"/>
              <a:t> се одржува континутирано во текот на годината</a:t>
            </a:r>
          </a:p>
          <a:p>
            <a:endParaRPr lang="mk-MK" dirty="0"/>
          </a:p>
          <a:p>
            <a:endParaRPr lang="en-US" dirty="0"/>
          </a:p>
        </p:txBody>
      </p:sp>
      <p:sp>
        <p:nvSpPr>
          <p:cNvPr id="4" name="Slide Number Placeholder 3"/>
          <p:cNvSpPr>
            <a:spLocks noGrp="1"/>
          </p:cNvSpPr>
          <p:nvPr>
            <p:ph type="sldNum" sz="quarter" idx="5"/>
          </p:nvPr>
        </p:nvSpPr>
        <p:spPr/>
        <p:txBody>
          <a:bodyPr/>
          <a:lstStyle/>
          <a:p>
            <a:fld id="{239DE7A1-1227-41CE-AB92-239547F8983E}" type="slidenum">
              <a:rPr lang="en-US" smtClean="0"/>
              <a:t>18</a:t>
            </a:fld>
            <a:endParaRPr lang="en-US"/>
          </a:p>
        </p:txBody>
      </p:sp>
    </p:spTree>
    <p:extLst>
      <p:ext uri="{BB962C8B-B14F-4D97-AF65-F5344CB8AC3E}">
        <p14:creationId xmlns:p14="http://schemas.microsoft.com/office/powerpoint/2010/main" val="274957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https://www.marshmclennan.com/insights/publications/2020/july/hr-s-increasingly-important-role-in-cyber-risk-management.html</a:t>
            </a:r>
          </a:p>
        </p:txBody>
      </p:sp>
      <p:sp>
        <p:nvSpPr>
          <p:cNvPr id="4" name="Slide Number Placeholder 3"/>
          <p:cNvSpPr>
            <a:spLocks noGrp="1"/>
          </p:cNvSpPr>
          <p:nvPr>
            <p:ph type="sldNum" sz="quarter" idx="5"/>
          </p:nvPr>
        </p:nvSpPr>
        <p:spPr/>
        <p:txBody>
          <a:bodyPr/>
          <a:lstStyle/>
          <a:p>
            <a:fld id="{239DE7A1-1227-41CE-AB92-239547F8983E}" type="slidenum">
              <a:rPr lang="en-US" smtClean="0"/>
              <a:t>22</a:t>
            </a:fld>
            <a:endParaRPr lang="en-US"/>
          </a:p>
        </p:txBody>
      </p:sp>
    </p:spTree>
    <p:extLst>
      <p:ext uri="{BB962C8B-B14F-4D97-AF65-F5344CB8AC3E}">
        <p14:creationId xmlns:p14="http://schemas.microsoft.com/office/powerpoint/2010/main" val="149998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https://www.proofpoint.com/us/products/security-awareness-training</a:t>
            </a:r>
          </a:p>
        </p:txBody>
      </p:sp>
      <p:sp>
        <p:nvSpPr>
          <p:cNvPr id="4" name="Slide Number Placeholder 3"/>
          <p:cNvSpPr>
            <a:spLocks noGrp="1"/>
          </p:cNvSpPr>
          <p:nvPr>
            <p:ph type="sldNum" sz="quarter" idx="5"/>
          </p:nvPr>
        </p:nvSpPr>
        <p:spPr/>
        <p:txBody>
          <a:bodyPr/>
          <a:lstStyle/>
          <a:p>
            <a:fld id="{239DE7A1-1227-41CE-AB92-239547F8983E}" type="slidenum">
              <a:rPr lang="en-US" smtClean="0"/>
              <a:t>23</a:t>
            </a:fld>
            <a:endParaRPr lang="en-US"/>
          </a:p>
        </p:txBody>
      </p:sp>
    </p:spTree>
    <p:extLst>
      <p:ext uri="{BB962C8B-B14F-4D97-AF65-F5344CB8AC3E}">
        <p14:creationId xmlns:p14="http://schemas.microsoft.com/office/powerpoint/2010/main" val="240196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context of end-user computing, we all see this trade-off daily. Longer passwords are seen as more secure than shorter ones, but they’re also harder to remember and type. Six-digit phone PINs are more secure but less convenient than four-digit ones. Multifactor authentication leveraging both a password and one-time code is more secure than just a password but annoying every time we have to switch over to the authenticator app to get that code. Requiring a PIN to unlock the authenticator app is more secure than not, but with the expense of additional steps and user annoyance.</a:t>
            </a:r>
          </a:p>
          <a:p>
            <a:endParaRPr lang="en-US" sz="1200" b="0" i="0" kern="1200" dirty="0">
              <a:solidFill>
                <a:schemeClr val="tx1"/>
              </a:solidFill>
              <a:effectLst/>
              <a:latin typeface="+mn-lt"/>
              <a:ea typeface="+mn-ea"/>
              <a:cs typeface="+mn-cs"/>
            </a:endParaRPr>
          </a:p>
          <a:p>
            <a:r>
              <a:rPr lang="en-US" dirty="0"/>
              <a:t>https://blogs.vmware.com/euc/2021/11/zero-trust-avoids-the-traditional-security-versus-convenience-tradeoffs.html</a:t>
            </a:r>
          </a:p>
        </p:txBody>
      </p:sp>
      <p:sp>
        <p:nvSpPr>
          <p:cNvPr id="4" name="Slide Number Placeholder 3"/>
          <p:cNvSpPr>
            <a:spLocks noGrp="1"/>
          </p:cNvSpPr>
          <p:nvPr>
            <p:ph type="sldNum" sz="quarter" idx="5"/>
          </p:nvPr>
        </p:nvSpPr>
        <p:spPr/>
        <p:txBody>
          <a:bodyPr/>
          <a:lstStyle/>
          <a:p>
            <a:fld id="{239DE7A1-1227-41CE-AB92-239547F8983E}" type="slidenum">
              <a:rPr lang="en-US" smtClean="0"/>
              <a:t>25</a:t>
            </a:fld>
            <a:endParaRPr lang="en-US"/>
          </a:p>
        </p:txBody>
      </p:sp>
    </p:spTree>
    <p:extLst>
      <p:ext uri="{BB962C8B-B14F-4D97-AF65-F5344CB8AC3E}">
        <p14:creationId xmlns:p14="http://schemas.microsoft.com/office/powerpoint/2010/main" val="118409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https://resources.infosecinstitute.com/topics/security-awareness/the-roi-of-security-awareness-training-2/</a:t>
            </a:r>
          </a:p>
          <a:p>
            <a:endParaRPr lang="en-US" dirty="0"/>
          </a:p>
        </p:txBody>
      </p:sp>
      <p:sp>
        <p:nvSpPr>
          <p:cNvPr id="4" name="Slide Number Placeholder 3"/>
          <p:cNvSpPr>
            <a:spLocks noGrp="1"/>
          </p:cNvSpPr>
          <p:nvPr>
            <p:ph type="sldNum" sz="quarter" idx="5"/>
          </p:nvPr>
        </p:nvSpPr>
        <p:spPr/>
        <p:txBody>
          <a:bodyPr/>
          <a:lstStyle/>
          <a:p>
            <a:fld id="{239DE7A1-1227-41CE-AB92-239547F8983E}" type="slidenum">
              <a:rPr lang="en-US" smtClean="0"/>
              <a:t>26</a:t>
            </a:fld>
            <a:endParaRPr lang="en-US"/>
          </a:p>
        </p:txBody>
      </p:sp>
    </p:spTree>
    <p:extLst>
      <p:ext uri="{BB962C8B-B14F-4D97-AF65-F5344CB8AC3E}">
        <p14:creationId xmlns:p14="http://schemas.microsoft.com/office/powerpoint/2010/main" val="21153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https://www.anao.gov.au/work/performance-audit/security-awareness-and-training</a:t>
            </a:r>
          </a:p>
        </p:txBody>
      </p:sp>
      <p:sp>
        <p:nvSpPr>
          <p:cNvPr id="4" name="Slide Number Placeholder 3"/>
          <p:cNvSpPr>
            <a:spLocks noGrp="1"/>
          </p:cNvSpPr>
          <p:nvPr>
            <p:ph type="sldNum" sz="quarter" idx="5"/>
          </p:nvPr>
        </p:nvSpPr>
        <p:spPr/>
        <p:txBody>
          <a:bodyPr/>
          <a:lstStyle/>
          <a:p>
            <a:fld id="{239DE7A1-1227-41CE-AB92-239547F8983E}" type="slidenum">
              <a:rPr lang="en-US" smtClean="0"/>
              <a:t>27</a:t>
            </a:fld>
            <a:endParaRPr lang="en-US"/>
          </a:p>
        </p:txBody>
      </p:sp>
    </p:spTree>
    <p:extLst>
      <p:ext uri="{BB962C8B-B14F-4D97-AF65-F5344CB8AC3E}">
        <p14:creationId xmlns:p14="http://schemas.microsoft.com/office/powerpoint/2010/main" val="394657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5423-8727-4A9D-9762-B8591EBF46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51E163-C26E-43C3-9B91-975F876E7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B3686-B8FF-4ACF-AC13-CF873348FFBB}"/>
              </a:ext>
            </a:extLst>
          </p:cNvPr>
          <p:cNvSpPr>
            <a:spLocks noGrp="1"/>
          </p:cNvSpPr>
          <p:nvPr>
            <p:ph type="dt" sz="half" idx="10"/>
          </p:nvPr>
        </p:nvSpPr>
        <p:spPr/>
        <p:txBody>
          <a:bodyPr/>
          <a:lstStyle/>
          <a:p>
            <a:fld id="{2C9ED6C5-11C0-454C-ADF0-F71AF62B3654}" type="datetime10">
              <a:rPr lang="en-US" smtClean="0"/>
              <a:t>08:57</a:t>
            </a:fld>
            <a:endParaRPr lang="en-US"/>
          </a:p>
        </p:txBody>
      </p:sp>
      <p:sp>
        <p:nvSpPr>
          <p:cNvPr id="5" name="Footer Placeholder 4">
            <a:extLst>
              <a:ext uri="{FF2B5EF4-FFF2-40B4-BE49-F238E27FC236}">
                <a16:creationId xmlns:a16="http://schemas.microsoft.com/office/drawing/2014/main" id="{8FF8031D-7941-4D5E-9E56-2701A7DCA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12F6A-5EC5-4D98-8B6F-1AA2848378BB}"/>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354379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BD09-13FB-47BA-8425-56453C2DF5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A3BC07-79A6-42B9-911A-49BE1F7A0E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A1634-C7C5-4103-9926-9ECAD470C815}"/>
              </a:ext>
            </a:extLst>
          </p:cNvPr>
          <p:cNvSpPr>
            <a:spLocks noGrp="1"/>
          </p:cNvSpPr>
          <p:nvPr>
            <p:ph type="dt" sz="half" idx="10"/>
          </p:nvPr>
        </p:nvSpPr>
        <p:spPr/>
        <p:txBody>
          <a:bodyPr/>
          <a:lstStyle/>
          <a:p>
            <a:fld id="{D69DE8AF-25A7-4950-BB71-8D3FAA5AB7C0}" type="datetime10">
              <a:rPr lang="en-US" smtClean="0"/>
              <a:t>08:57</a:t>
            </a:fld>
            <a:endParaRPr lang="en-US"/>
          </a:p>
        </p:txBody>
      </p:sp>
      <p:sp>
        <p:nvSpPr>
          <p:cNvPr id="5" name="Footer Placeholder 4">
            <a:extLst>
              <a:ext uri="{FF2B5EF4-FFF2-40B4-BE49-F238E27FC236}">
                <a16:creationId xmlns:a16="http://schemas.microsoft.com/office/drawing/2014/main" id="{F7519FB6-3BDD-493C-971C-C9812BB0C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C3F79-74E7-4D07-B3E2-58F1B2A1D6F1}"/>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316753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AC9A5-ADD8-4CA9-A4D7-F00A846059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AB96A-B3C1-4372-8F72-EFC0D0615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D88D9-8022-40BC-A9AD-6CE673195389}"/>
              </a:ext>
            </a:extLst>
          </p:cNvPr>
          <p:cNvSpPr>
            <a:spLocks noGrp="1"/>
          </p:cNvSpPr>
          <p:nvPr>
            <p:ph type="dt" sz="half" idx="10"/>
          </p:nvPr>
        </p:nvSpPr>
        <p:spPr/>
        <p:txBody>
          <a:bodyPr/>
          <a:lstStyle/>
          <a:p>
            <a:fld id="{17823254-5216-4ED1-ACF4-4E2F06237BEB}" type="datetime10">
              <a:rPr lang="en-US" smtClean="0"/>
              <a:t>08:57</a:t>
            </a:fld>
            <a:endParaRPr lang="en-US"/>
          </a:p>
        </p:txBody>
      </p:sp>
      <p:sp>
        <p:nvSpPr>
          <p:cNvPr id="5" name="Footer Placeholder 4">
            <a:extLst>
              <a:ext uri="{FF2B5EF4-FFF2-40B4-BE49-F238E27FC236}">
                <a16:creationId xmlns:a16="http://schemas.microsoft.com/office/drawing/2014/main" id="{74EAF0E2-D765-4CBC-83D0-9971A9871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5D728-AE52-4B83-AF70-033E51641A77}"/>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28971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55822" y="6356351"/>
            <a:ext cx="8306825" cy="365125"/>
          </a:xfrm>
        </p:spPr>
        <p:txBody>
          <a:bodyPr/>
          <a:lstStyle>
            <a:lvl1pPr>
              <a:defRPr sz="1333">
                <a:solidFill>
                  <a:schemeClr val="tx1"/>
                </a:solidFill>
              </a:defRPr>
            </a:lvl1pPr>
          </a:lstStyle>
          <a:p>
            <a:endParaRPr lang="pl-PL" dirty="0"/>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55442"/>
            <a:ext cx="11233584" cy="336244"/>
          </a:xfrm>
        </p:spPr>
        <p:txBody>
          <a:bodyPr lIns="0" tIns="0" rIns="0" bIns="0" anchor="t" anchorCtr="0">
            <a:noAutofit/>
          </a:bodyPr>
          <a:lstStyle>
            <a:lvl1pPr marL="0" indent="0">
              <a:lnSpc>
                <a:spcPct val="95000"/>
              </a:lnSpc>
              <a:spcBef>
                <a:spcPts val="0"/>
              </a:spcBef>
              <a:spcAft>
                <a:spcPts val="1067"/>
              </a:spcAft>
              <a:buNone/>
              <a:defRPr sz="2667">
                <a:solidFill>
                  <a:schemeClr val="tx2"/>
                </a:solidFill>
              </a:defRPr>
            </a:lvl1pPr>
          </a:lstStyle>
          <a:p>
            <a:pPr lvl="0"/>
            <a:r>
              <a:rPr lang="en-US" noProof="0" dirty="0"/>
              <a:t>Click to edit Master text styles</a:t>
            </a:r>
            <a:endParaRPr lang="pl-PL" noProof="0" dirty="0"/>
          </a:p>
        </p:txBody>
      </p:sp>
      <p:sp>
        <p:nvSpPr>
          <p:cNvPr id="10" name="Titelplatzhalter 1"/>
          <p:cNvSpPr>
            <a:spLocks noGrp="1"/>
          </p:cNvSpPr>
          <p:nvPr userDrawn="1">
            <p:ph type="title" hasCustomPrompt="1"/>
          </p:nvPr>
        </p:nvSpPr>
        <p:spPr>
          <a:xfrm>
            <a:off x="526630" y="873425"/>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dirty="0"/>
              <a:t>Click to edit Master title style</a:t>
            </a:r>
            <a:endParaRPr lang="pl-PL" noProof="0" dirty="0"/>
          </a:p>
        </p:txBody>
      </p:sp>
      <p:pic>
        <p:nvPicPr>
          <p:cNvPr id="7" name="Obraz 6" descr="Obraz zawierający obiekt&#10;&#10;Opis wygenerowany przy bardzo wysokim poziomie pewności">
            <a:extLst>
              <a:ext uri="{FF2B5EF4-FFF2-40B4-BE49-F238E27FC236}">
                <a16:creationId xmlns:a16="http://schemas.microsoft.com/office/drawing/2014/main" id="{BD8B247A-E47C-460E-9642-FCACB8485CD2}"/>
              </a:ext>
            </a:extLst>
          </p:cNvPr>
          <p:cNvPicPr>
            <a:picLocks noChangeAspect="1"/>
          </p:cNvPicPr>
          <p:nvPr userDrawn="1"/>
        </p:nvPicPr>
        <p:blipFill>
          <a:blip r:embed="rId2"/>
          <a:stretch>
            <a:fillRect/>
          </a:stretch>
        </p:blipFill>
        <p:spPr>
          <a:xfrm>
            <a:off x="329400" y="152599"/>
            <a:ext cx="1312168" cy="470400"/>
          </a:xfrm>
          <a:prstGeom prst="rect">
            <a:avLst/>
          </a:prstGeom>
        </p:spPr>
      </p:pic>
      <p:pic>
        <p:nvPicPr>
          <p:cNvPr id="8" name="Graphic 7">
            <a:extLst>
              <a:ext uri="{FF2B5EF4-FFF2-40B4-BE49-F238E27FC236}">
                <a16:creationId xmlns:a16="http://schemas.microsoft.com/office/drawing/2014/main" id="{122ED7F6-2CA1-F94E-B500-1CB8530860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52484" y="165100"/>
            <a:ext cx="1394743" cy="447716"/>
          </a:xfrm>
          <a:prstGeom prst="rect">
            <a:avLst/>
          </a:prstGeom>
        </p:spPr>
      </p:pic>
    </p:spTree>
    <p:extLst>
      <p:ext uri="{BB962C8B-B14F-4D97-AF65-F5344CB8AC3E}">
        <p14:creationId xmlns:p14="http://schemas.microsoft.com/office/powerpoint/2010/main" val="134316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FAAC-1CB8-409A-8981-D75A713D16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4CF04-9B47-459A-8A73-718E57BB9A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5EF88-A4D9-435B-BD76-B13947FD3D9F}"/>
              </a:ext>
            </a:extLst>
          </p:cNvPr>
          <p:cNvSpPr>
            <a:spLocks noGrp="1"/>
          </p:cNvSpPr>
          <p:nvPr>
            <p:ph type="dt" sz="half" idx="10"/>
          </p:nvPr>
        </p:nvSpPr>
        <p:spPr/>
        <p:txBody>
          <a:bodyPr/>
          <a:lstStyle/>
          <a:p>
            <a:fld id="{D1337C62-E14D-43CE-8EE2-B773F60FF079}" type="datetime10">
              <a:rPr lang="en-US" smtClean="0"/>
              <a:t>08:57</a:t>
            </a:fld>
            <a:endParaRPr lang="en-US"/>
          </a:p>
        </p:txBody>
      </p:sp>
      <p:sp>
        <p:nvSpPr>
          <p:cNvPr id="5" name="Footer Placeholder 4">
            <a:extLst>
              <a:ext uri="{FF2B5EF4-FFF2-40B4-BE49-F238E27FC236}">
                <a16:creationId xmlns:a16="http://schemas.microsoft.com/office/drawing/2014/main" id="{2DD3CC58-0C7E-4C8D-BB01-69009D0FD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867EF-012F-4480-8604-C2526B03CEE2}"/>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110918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7076-6F14-457B-8D1E-76F81B20D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13B008-4784-494C-A449-679BB2749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28FC9F-4FFB-4A8F-8A6D-DEC27C261775}"/>
              </a:ext>
            </a:extLst>
          </p:cNvPr>
          <p:cNvSpPr>
            <a:spLocks noGrp="1"/>
          </p:cNvSpPr>
          <p:nvPr>
            <p:ph type="dt" sz="half" idx="10"/>
          </p:nvPr>
        </p:nvSpPr>
        <p:spPr/>
        <p:txBody>
          <a:bodyPr/>
          <a:lstStyle/>
          <a:p>
            <a:fld id="{BB6FA293-32AB-4FBE-991F-172C1954FF76}" type="datetime10">
              <a:rPr lang="en-US" smtClean="0"/>
              <a:t>08:57</a:t>
            </a:fld>
            <a:endParaRPr lang="en-US"/>
          </a:p>
        </p:txBody>
      </p:sp>
      <p:sp>
        <p:nvSpPr>
          <p:cNvPr id="5" name="Footer Placeholder 4">
            <a:extLst>
              <a:ext uri="{FF2B5EF4-FFF2-40B4-BE49-F238E27FC236}">
                <a16:creationId xmlns:a16="http://schemas.microsoft.com/office/drawing/2014/main" id="{64F185FF-A7EA-403C-825B-A57755E36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9DCE6-88B5-4922-B6E2-F98244953B18}"/>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32573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0830-2A75-4662-A894-8CA1FC650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8CE3E-A4B3-43AB-AF7C-F43F17A5C7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511339-5298-49F3-9DDD-5A2832669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6196E-C2F3-4EFA-869B-961DA64004C0}"/>
              </a:ext>
            </a:extLst>
          </p:cNvPr>
          <p:cNvSpPr>
            <a:spLocks noGrp="1"/>
          </p:cNvSpPr>
          <p:nvPr>
            <p:ph type="dt" sz="half" idx="10"/>
          </p:nvPr>
        </p:nvSpPr>
        <p:spPr/>
        <p:txBody>
          <a:bodyPr/>
          <a:lstStyle/>
          <a:p>
            <a:fld id="{6DE54D18-56C8-4C16-A759-E9A0DD486052}" type="datetime10">
              <a:rPr lang="en-US" smtClean="0"/>
              <a:t>08:57</a:t>
            </a:fld>
            <a:endParaRPr lang="en-US"/>
          </a:p>
        </p:txBody>
      </p:sp>
      <p:sp>
        <p:nvSpPr>
          <p:cNvPr id="6" name="Footer Placeholder 5">
            <a:extLst>
              <a:ext uri="{FF2B5EF4-FFF2-40B4-BE49-F238E27FC236}">
                <a16:creationId xmlns:a16="http://schemas.microsoft.com/office/drawing/2014/main" id="{21C16B43-216C-48A2-A722-34AEEE27A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CBB94-0201-4355-85CF-2158BBD9B48F}"/>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241825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7A0E-087C-4974-8E2A-2577F5EB64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88C1D-99CB-4350-88DE-B2424BD97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7A0B82-0BEF-41CB-9CF4-38375376A0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707890-283E-4BAB-96FB-95B3533986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4D8B8C-2631-45D6-AFAF-F319557B48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69AB0-0B2A-4325-9B94-F22B7F6FCD0A}"/>
              </a:ext>
            </a:extLst>
          </p:cNvPr>
          <p:cNvSpPr>
            <a:spLocks noGrp="1"/>
          </p:cNvSpPr>
          <p:nvPr>
            <p:ph type="dt" sz="half" idx="10"/>
          </p:nvPr>
        </p:nvSpPr>
        <p:spPr/>
        <p:txBody>
          <a:bodyPr/>
          <a:lstStyle/>
          <a:p>
            <a:fld id="{967AF2BC-6E96-4881-B07A-E65FC31565FD}" type="datetime10">
              <a:rPr lang="en-US" smtClean="0"/>
              <a:t>08:57</a:t>
            </a:fld>
            <a:endParaRPr lang="en-US"/>
          </a:p>
        </p:txBody>
      </p:sp>
      <p:sp>
        <p:nvSpPr>
          <p:cNvPr id="8" name="Footer Placeholder 7">
            <a:extLst>
              <a:ext uri="{FF2B5EF4-FFF2-40B4-BE49-F238E27FC236}">
                <a16:creationId xmlns:a16="http://schemas.microsoft.com/office/drawing/2014/main" id="{10CD6912-7072-4FE0-A403-D5DCD42599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C22918-F1AB-493C-8836-AF0CD69845B8}"/>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426698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190F-226D-4890-A03A-ADBE5350E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2C57A-4587-46EB-ADB1-7E6B7633C191}"/>
              </a:ext>
            </a:extLst>
          </p:cNvPr>
          <p:cNvSpPr>
            <a:spLocks noGrp="1"/>
          </p:cNvSpPr>
          <p:nvPr>
            <p:ph type="dt" sz="half" idx="10"/>
          </p:nvPr>
        </p:nvSpPr>
        <p:spPr/>
        <p:txBody>
          <a:bodyPr/>
          <a:lstStyle/>
          <a:p>
            <a:fld id="{3CA0286A-877C-4E07-920A-CF05407F9A48}" type="datetime10">
              <a:rPr lang="en-US" smtClean="0"/>
              <a:t>08:57</a:t>
            </a:fld>
            <a:endParaRPr lang="en-US"/>
          </a:p>
        </p:txBody>
      </p:sp>
      <p:sp>
        <p:nvSpPr>
          <p:cNvPr id="4" name="Footer Placeholder 3">
            <a:extLst>
              <a:ext uri="{FF2B5EF4-FFF2-40B4-BE49-F238E27FC236}">
                <a16:creationId xmlns:a16="http://schemas.microsoft.com/office/drawing/2014/main" id="{7164F903-9402-46CD-A70E-94448B643D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F05D48-DB4E-46AB-9B3D-F6996924887E}"/>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360518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CA876-5DFA-48D1-88C5-9D0062A88D61}"/>
              </a:ext>
            </a:extLst>
          </p:cNvPr>
          <p:cNvSpPr>
            <a:spLocks noGrp="1"/>
          </p:cNvSpPr>
          <p:nvPr>
            <p:ph type="dt" sz="half" idx="10"/>
          </p:nvPr>
        </p:nvSpPr>
        <p:spPr/>
        <p:txBody>
          <a:bodyPr/>
          <a:lstStyle/>
          <a:p>
            <a:fld id="{CFDD83C9-EF20-4497-A8EA-68BF223BADF2}" type="datetime10">
              <a:rPr lang="en-US" smtClean="0"/>
              <a:t>08:57</a:t>
            </a:fld>
            <a:endParaRPr lang="en-US"/>
          </a:p>
        </p:txBody>
      </p:sp>
      <p:sp>
        <p:nvSpPr>
          <p:cNvPr id="3" name="Footer Placeholder 2">
            <a:extLst>
              <a:ext uri="{FF2B5EF4-FFF2-40B4-BE49-F238E27FC236}">
                <a16:creationId xmlns:a16="http://schemas.microsoft.com/office/drawing/2014/main" id="{047457BF-52E1-4C0D-93DF-B83B73216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9261F-241B-443B-A2BB-A5D408D2F6C6}"/>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15930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CB06-9863-4449-9C99-33FBD6417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17348-585B-499C-8080-7FF063F9D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CD41A-695E-42A4-8CD8-22248E938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F8FB2A-4205-470D-98E6-184FAA19E0D6}"/>
              </a:ext>
            </a:extLst>
          </p:cNvPr>
          <p:cNvSpPr>
            <a:spLocks noGrp="1"/>
          </p:cNvSpPr>
          <p:nvPr>
            <p:ph type="dt" sz="half" idx="10"/>
          </p:nvPr>
        </p:nvSpPr>
        <p:spPr/>
        <p:txBody>
          <a:bodyPr/>
          <a:lstStyle/>
          <a:p>
            <a:fld id="{AF071483-5B72-4721-B35D-63074953A2F7}" type="datetime10">
              <a:rPr lang="en-US" smtClean="0"/>
              <a:t>08:57</a:t>
            </a:fld>
            <a:endParaRPr lang="en-US"/>
          </a:p>
        </p:txBody>
      </p:sp>
      <p:sp>
        <p:nvSpPr>
          <p:cNvPr id="6" name="Footer Placeholder 5">
            <a:extLst>
              <a:ext uri="{FF2B5EF4-FFF2-40B4-BE49-F238E27FC236}">
                <a16:creationId xmlns:a16="http://schemas.microsoft.com/office/drawing/2014/main" id="{2213A0BD-66D1-41A8-9EDA-E60D21BE9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C892C-61EE-423A-A8E4-2064491EC342}"/>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303569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7444-EFF5-4667-A310-28405AB7F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705C52-6F34-4FF9-8B47-5EAD242EA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54339-519D-45DC-99B9-4ADCD776E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D5A199-0812-4CCA-9D20-8A4F9F8799CF}"/>
              </a:ext>
            </a:extLst>
          </p:cNvPr>
          <p:cNvSpPr>
            <a:spLocks noGrp="1"/>
          </p:cNvSpPr>
          <p:nvPr>
            <p:ph type="dt" sz="half" idx="10"/>
          </p:nvPr>
        </p:nvSpPr>
        <p:spPr/>
        <p:txBody>
          <a:bodyPr/>
          <a:lstStyle/>
          <a:p>
            <a:fld id="{AE64BC4D-AC25-4E6B-82F8-2E4094B24902}" type="datetime10">
              <a:rPr lang="en-US" smtClean="0"/>
              <a:t>08:57</a:t>
            </a:fld>
            <a:endParaRPr lang="en-US"/>
          </a:p>
        </p:txBody>
      </p:sp>
      <p:sp>
        <p:nvSpPr>
          <p:cNvPr id="6" name="Footer Placeholder 5">
            <a:extLst>
              <a:ext uri="{FF2B5EF4-FFF2-40B4-BE49-F238E27FC236}">
                <a16:creationId xmlns:a16="http://schemas.microsoft.com/office/drawing/2014/main" id="{ED49D45E-173E-43B7-9D55-90FE43CC4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E3BB1-1803-44F8-BDC9-EF51D8CB0097}"/>
              </a:ext>
            </a:extLst>
          </p:cNvPr>
          <p:cNvSpPr>
            <a:spLocks noGrp="1"/>
          </p:cNvSpPr>
          <p:nvPr>
            <p:ph type="sldNum" sz="quarter" idx="12"/>
          </p:nvPr>
        </p:nvSpPr>
        <p:spPr/>
        <p:txBody>
          <a:bodyPr/>
          <a:lstStyle/>
          <a:p>
            <a:fld id="{4FDAFC51-F0F4-4F0B-A2B0-36F57049A4E4}" type="slidenum">
              <a:rPr lang="en-US" smtClean="0"/>
              <a:t>‹#›</a:t>
            </a:fld>
            <a:endParaRPr lang="en-US"/>
          </a:p>
        </p:txBody>
      </p:sp>
    </p:spTree>
    <p:extLst>
      <p:ext uri="{BB962C8B-B14F-4D97-AF65-F5344CB8AC3E}">
        <p14:creationId xmlns:p14="http://schemas.microsoft.com/office/powerpoint/2010/main" val="336297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alpha val="15000"/>
                <a:lumMod val="77000"/>
                <a:lumOff val="23000"/>
              </a:schemeClr>
            </a:gs>
            <a:gs pos="0">
              <a:schemeClr val="bg1">
                <a:lumMod val="75000"/>
                <a:alpha val="71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0A476-DEC8-4912-9D31-4BE2AED94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7C9E20-894C-43E1-A11B-14788E4BB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A716F-42B2-4C08-ADFE-98DE8DB34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27030-4EFB-4956-A137-130CE04A4A21}" type="datetime10">
              <a:rPr lang="en-US" smtClean="0"/>
              <a:t>08:57</a:t>
            </a:fld>
            <a:endParaRPr lang="en-US"/>
          </a:p>
        </p:txBody>
      </p:sp>
      <p:sp>
        <p:nvSpPr>
          <p:cNvPr id="5" name="Footer Placeholder 4">
            <a:extLst>
              <a:ext uri="{FF2B5EF4-FFF2-40B4-BE49-F238E27FC236}">
                <a16:creationId xmlns:a16="http://schemas.microsoft.com/office/drawing/2014/main" id="{81A9ABE7-6938-4770-80CA-F6B834F0E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15BE6C-F4D5-4401-B1F3-ECF57CC3A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AFC51-F0F4-4F0B-A2B0-36F57049A4E4}" type="slidenum">
              <a:rPr lang="en-US" smtClean="0"/>
              <a:t>‹#›</a:t>
            </a:fld>
            <a:endParaRPr lang="en-US"/>
          </a:p>
        </p:txBody>
      </p:sp>
    </p:spTree>
    <p:extLst>
      <p:ext uri="{BB962C8B-B14F-4D97-AF65-F5344CB8AC3E}">
        <p14:creationId xmlns:p14="http://schemas.microsoft.com/office/powerpoint/2010/main" val="391150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3.xml"/><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threatmap.bitdefender.com/" TargetMode="External"/><Relationship Id="rId4" Type="http://schemas.openxmlformats.org/officeDocument/2006/relationships/hyperlink" Target="https://cybermap.kaspersk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quotefancy.com/quote/1329310/Kevin-Mitnick-Choosing-a-hard-to-guess-but-easy-to-remember-password-is-importa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customXml" Target="../ink/ink2.xml"/><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AAA231-86E0-4976-ABBB-DFAE45EF4588}"/>
              </a:ext>
            </a:extLst>
          </p:cNvPr>
          <p:cNvPicPr>
            <a:picLocks noChangeAspect="1"/>
          </p:cNvPicPr>
          <p:nvPr/>
        </p:nvPicPr>
        <p:blipFill>
          <a:blip r:embed="rId2"/>
          <a:stretch>
            <a:fillRect/>
          </a:stretch>
        </p:blipFill>
        <p:spPr>
          <a:xfrm>
            <a:off x="1230630" y="4768759"/>
            <a:ext cx="9525000" cy="542925"/>
          </a:xfrm>
          <a:prstGeom prst="rect">
            <a:avLst/>
          </a:prstGeom>
        </p:spPr>
      </p:pic>
      <p:pic>
        <p:nvPicPr>
          <p:cNvPr id="5" name="Picture 4">
            <a:extLst>
              <a:ext uri="{FF2B5EF4-FFF2-40B4-BE49-F238E27FC236}">
                <a16:creationId xmlns:a16="http://schemas.microsoft.com/office/drawing/2014/main" id="{C1B51CD9-2E78-457C-B94B-BDAA1402928A}"/>
              </a:ext>
            </a:extLst>
          </p:cNvPr>
          <p:cNvPicPr>
            <a:picLocks noChangeAspect="1"/>
          </p:cNvPicPr>
          <p:nvPr/>
        </p:nvPicPr>
        <p:blipFill>
          <a:blip r:embed="rId3"/>
          <a:stretch>
            <a:fillRect/>
          </a:stretch>
        </p:blipFill>
        <p:spPr>
          <a:xfrm>
            <a:off x="842962" y="156346"/>
            <a:ext cx="10506075" cy="4429125"/>
          </a:xfrm>
          <a:prstGeom prst="rect">
            <a:avLst/>
          </a:prstGeom>
        </p:spPr>
      </p:pic>
      <p:sp>
        <p:nvSpPr>
          <p:cNvPr id="6" name="TextBox 5">
            <a:extLst>
              <a:ext uri="{FF2B5EF4-FFF2-40B4-BE49-F238E27FC236}">
                <a16:creationId xmlns:a16="http://schemas.microsoft.com/office/drawing/2014/main" id="{FAE64241-07E3-4A1B-854C-D520F6C9CBD6}"/>
              </a:ext>
            </a:extLst>
          </p:cNvPr>
          <p:cNvSpPr txBox="1"/>
          <p:nvPr/>
        </p:nvSpPr>
        <p:spPr>
          <a:xfrm>
            <a:off x="504948" y="5411450"/>
            <a:ext cx="10976363" cy="1446550"/>
          </a:xfrm>
          <a:prstGeom prst="rect">
            <a:avLst/>
          </a:prstGeom>
          <a:noFill/>
        </p:spPr>
        <p:txBody>
          <a:bodyPr wrap="square" rtlCol="0">
            <a:spAutoFit/>
          </a:bodyPr>
          <a:lstStyle/>
          <a:p>
            <a:r>
              <a:rPr lang="en-US" sz="1400" dirty="0">
                <a:solidFill>
                  <a:srgbClr val="009999"/>
                </a:solidFill>
              </a:rPr>
              <a:t>Disclaimer:</a:t>
            </a:r>
          </a:p>
          <a:p>
            <a:r>
              <a:rPr lang="en-US" sz="1400" dirty="0">
                <a:solidFill>
                  <a:srgbClr val="009999"/>
                </a:solidFill>
              </a:rPr>
              <a:t>This presentation has been prepared as general background information at the date of this presentation. The information in this presentation is provided in summary form only and does not purport to be complete.</a:t>
            </a:r>
          </a:p>
          <a:p>
            <a:r>
              <a:rPr lang="en-US" sz="1400" dirty="0">
                <a:solidFill>
                  <a:srgbClr val="009999"/>
                </a:solidFill>
              </a:rPr>
              <a:t>Presentation is intended for educational purposes only and does not replace independent professional judgment. </a:t>
            </a:r>
          </a:p>
          <a:p>
            <a:r>
              <a:rPr lang="en-US" sz="1400" dirty="0">
                <a:solidFill>
                  <a:srgbClr val="009999"/>
                </a:solidFill>
              </a:rPr>
              <a:t>The opinions expressed in this presentation and on the following slides are solely those of the presenter unless expressly stated to the contrary.</a:t>
            </a:r>
          </a:p>
          <a:p>
            <a:endParaRPr lang="en-US" dirty="0"/>
          </a:p>
        </p:txBody>
      </p:sp>
    </p:spTree>
    <p:extLst>
      <p:ext uri="{BB962C8B-B14F-4D97-AF65-F5344CB8AC3E}">
        <p14:creationId xmlns:p14="http://schemas.microsoft.com/office/powerpoint/2010/main" val="102770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9D44C-C411-4532-B373-FC5B7ABE420D}"/>
              </a:ext>
            </a:extLst>
          </p:cNvPr>
          <p:cNvSpPr>
            <a:spLocks noGrp="1"/>
          </p:cNvSpPr>
          <p:nvPr>
            <p:ph type="dt" sz="half" idx="10"/>
          </p:nvPr>
        </p:nvSpPr>
        <p:spPr/>
        <p:txBody>
          <a:bodyPr/>
          <a:lstStyle/>
          <a:p>
            <a:fld id="{CFDD83C9-EF20-4497-A8EA-68BF223BADF2}" type="datetime10">
              <a:rPr lang="en-US" smtClean="0"/>
              <a:t>08:57</a:t>
            </a:fld>
            <a:endParaRPr lang="en-US"/>
          </a:p>
        </p:txBody>
      </p:sp>
      <p:pic>
        <p:nvPicPr>
          <p:cNvPr id="3" name="Picture 2">
            <a:extLst>
              <a:ext uri="{FF2B5EF4-FFF2-40B4-BE49-F238E27FC236}">
                <a16:creationId xmlns:a16="http://schemas.microsoft.com/office/drawing/2014/main" id="{A1ED8CC6-CF92-40EA-B253-C07ED5A1C08A}"/>
              </a:ext>
            </a:extLst>
          </p:cNvPr>
          <p:cNvPicPr>
            <a:picLocks noChangeAspect="1"/>
          </p:cNvPicPr>
          <p:nvPr/>
        </p:nvPicPr>
        <p:blipFill>
          <a:blip r:embed="rId2"/>
          <a:stretch>
            <a:fillRect/>
          </a:stretch>
        </p:blipFill>
        <p:spPr>
          <a:xfrm>
            <a:off x="1662858" y="817467"/>
            <a:ext cx="9384443" cy="4271061"/>
          </a:xfrm>
          <a:prstGeom prst="rect">
            <a:avLst/>
          </a:prstGeom>
        </p:spPr>
      </p:pic>
      <p:sp>
        <p:nvSpPr>
          <p:cNvPr id="4" name="Rectangle 3">
            <a:extLst>
              <a:ext uri="{FF2B5EF4-FFF2-40B4-BE49-F238E27FC236}">
                <a16:creationId xmlns:a16="http://schemas.microsoft.com/office/drawing/2014/main" id="{DC73FCD7-705E-46AF-A85B-6FBB181BED71}"/>
              </a:ext>
            </a:extLst>
          </p:cNvPr>
          <p:cNvSpPr/>
          <p:nvPr/>
        </p:nvSpPr>
        <p:spPr>
          <a:xfrm>
            <a:off x="568234" y="5307806"/>
            <a:ext cx="11573692" cy="1231106"/>
          </a:xfrm>
          <a:prstGeom prst="rect">
            <a:avLst/>
          </a:prstGeom>
        </p:spPr>
        <p:txBody>
          <a:bodyPr wrap="square">
            <a:spAutoFit/>
          </a:bodyPr>
          <a:lstStyle/>
          <a:p>
            <a:r>
              <a:rPr lang="en-US" sz="2800" b="1" dirty="0">
                <a:solidFill>
                  <a:srgbClr val="FF0000"/>
                </a:solidFill>
              </a:rPr>
              <a:t>Keywords: Decision–making, remembering, recognizing, planning, perceiving, self-awareness………………..</a:t>
            </a:r>
          </a:p>
          <a:p>
            <a:r>
              <a:rPr lang="en-US" dirty="0">
                <a:solidFill>
                  <a:srgbClr val="FF0000"/>
                </a:solidFill>
              </a:rPr>
              <a:t> </a:t>
            </a:r>
          </a:p>
        </p:txBody>
      </p:sp>
      <p:sp>
        <p:nvSpPr>
          <p:cNvPr id="5" name="Rectangle 4">
            <a:extLst>
              <a:ext uri="{FF2B5EF4-FFF2-40B4-BE49-F238E27FC236}">
                <a16:creationId xmlns:a16="http://schemas.microsoft.com/office/drawing/2014/main" id="{5D81ED54-3C52-4E44-878B-52A1D60B508F}"/>
              </a:ext>
            </a:extLst>
          </p:cNvPr>
          <p:cNvSpPr/>
          <p:nvPr/>
        </p:nvSpPr>
        <p:spPr>
          <a:xfrm>
            <a:off x="3185809" y="136525"/>
            <a:ext cx="5400133" cy="461665"/>
          </a:xfrm>
          <a:prstGeom prst="rect">
            <a:avLst/>
          </a:prstGeom>
          <a:solidFill>
            <a:srgbClr val="FF0000"/>
          </a:solidFill>
        </p:spPr>
        <p:txBody>
          <a:bodyPr wrap="none">
            <a:spAutoFit/>
          </a:bodyPr>
          <a:lstStyle/>
          <a:p>
            <a:pPr algn="ctr"/>
            <a:r>
              <a:rPr lang="en-US" sz="2400" b="1" dirty="0">
                <a:solidFill>
                  <a:schemeClr val="bg1"/>
                </a:solidFill>
                <a:latin typeface="Open Sans"/>
              </a:rPr>
              <a:t>Awareness is more than Knowledge </a:t>
            </a:r>
            <a:endParaRPr lang="en-US" sz="2400" b="1" dirty="0">
              <a:solidFill>
                <a:schemeClr val="bg1"/>
              </a:solidFill>
            </a:endParaRPr>
          </a:p>
        </p:txBody>
      </p:sp>
    </p:spTree>
    <p:extLst>
      <p:ext uri="{BB962C8B-B14F-4D97-AF65-F5344CB8AC3E}">
        <p14:creationId xmlns:p14="http://schemas.microsoft.com/office/powerpoint/2010/main" val="405863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2E1FC0-3DD9-43D5-968B-35C786540806}"/>
              </a:ext>
            </a:extLst>
          </p:cNvPr>
          <p:cNvSpPr txBox="1"/>
          <p:nvPr/>
        </p:nvSpPr>
        <p:spPr>
          <a:xfrm>
            <a:off x="2480309" y="525780"/>
            <a:ext cx="8255423" cy="646331"/>
          </a:xfrm>
          <a:prstGeom prst="rect">
            <a:avLst/>
          </a:prstGeom>
          <a:noFill/>
        </p:spPr>
        <p:txBody>
          <a:bodyPr wrap="square" rtlCol="0">
            <a:spAutoFit/>
          </a:bodyPr>
          <a:lstStyle/>
          <a:p>
            <a:pPr algn="ctr"/>
            <a:r>
              <a:rPr lang="en-US" sz="3600" b="1" dirty="0">
                <a:solidFill>
                  <a:srgbClr val="277E9D"/>
                </a:solidFill>
              </a:rPr>
              <a:t>WHAT IS CYBER SECURITY AWARNESS ?</a:t>
            </a:r>
          </a:p>
        </p:txBody>
      </p:sp>
      <p:pic>
        <p:nvPicPr>
          <p:cNvPr id="3" name="Picture 2">
            <a:extLst>
              <a:ext uri="{FF2B5EF4-FFF2-40B4-BE49-F238E27FC236}">
                <a16:creationId xmlns:a16="http://schemas.microsoft.com/office/drawing/2014/main" id="{55EE46A0-6500-4DD9-98B7-2AAF7532E577}"/>
              </a:ext>
            </a:extLst>
          </p:cNvPr>
          <p:cNvPicPr>
            <a:picLocks noChangeAspect="1"/>
          </p:cNvPicPr>
          <p:nvPr/>
        </p:nvPicPr>
        <p:blipFill>
          <a:blip r:embed="rId2"/>
          <a:stretch>
            <a:fillRect/>
          </a:stretch>
        </p:blipFill>
        <p:spPr>
          <a:xfrm>
            <a:off x="566464" y="1574767"/>
            <a:ext cx="11268075" cy="3552825"/>
          </a:xfrm>
          <a:prstGeom prst="rect">
            <a:avLst/>
          </a:prstGeom>
        </p:spPr>
      </p:pic>
      <p:sp>
        <p:nvSpPr>
          <p:cNvPr id="4" name="Date Placeholder 3">
            <a:extLst>
              <a:ext uri="{FF2B5EF4-FFF2-40B4-BE49-F238E27FC236}">
                <a16:creationId xmlns:a16="http://schemas.microsoft.com/office/drawing/2014/main" id="{429F201F-E5A3-40D4-834E-1BEEB6BBB5B2}"/>
              </a:ext>
            </a:extLst>
          </p:cNvPr>
          <p:cNvSpPr>
            <a:spLocks noGrp="1"/>
          </p:cNvSpPr>
          <p:nvPr>
            <p:ph type="dt" sz="half" idx="10"/>
          </p:nvPr>
        </p:nvSpPr>
        <p:spPr/>
        <p:txBody>
          <a:bodyPr/>
          <a:lstStyle/>
          <a:p>
            <a:fld id="{0875E98B-5298-4C54-A398-E90E469C691A}" type="datetime10">
              <a:rPr lang="en-US" smtClean="0"/>
              <a:t>08:57</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BFF1336-3D7A-4529-926D-B6E4FB08F807}"/>
                  </a:ext>
                </a:extLst>
              </p14:cNvPr>
              <p14:cNvContentPartPr/>
              <p14:nvPr/>
            </p14:nvContentPartPr>
            <p14:xfrm>
              <a:off x="952869" y="5812611"/>
              <a:ext cx="360" cy="360"/>
            </p14:xfrm>
          </p:contentPart>
        </mc:Choice>
        <mc:Fallback xmlns="">
          <p:pic>
            <p:nvPicPr>
              <p:cNvPr id="7" name="Ink 6">
                <a:extLst>
                  <a:ext uri="{FF2B5EF4-FFF2-40B4-BE49-F238E27FC236}">
                    <a16:creationId xmlns:a16="http://schemas.microsoft.com/office/drawing/2014/main" id="{6BFF1336-3D7A-4529-926D-B6E4FB08F807}"/>
                  </a:ext>
                </a:extLst>
              </p:cNvPr>
              <p:cNvPicPr/>
              <p:nvPr/>
            </p:nvPicPr>
            <p:blipFill>
              <a:blip r:embed="rId4"/>
              <a:stretch>
                <a:fillRect/>
              </a:stretch>
            </p:blipFill>
            <p:spPr>
              <a:xfrm>
                <a:off x="944229" y="58036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AE1B820-09BE-44B2-8D62-DCCC31E8B48E}"/>
                  </a:ext>
                </a:extLst>
              </p14:cNvPr>
              <p14:cNvContentPartPr/>
              <p14:nvPr/>
            </p14:nvContentPartPr>
            <p14:xfrm>
              <a:off x="3147429" y="6165411"/>
              <a:ext cx="360" cy="360"/>
            </p14:xfrm>
          </p:contentPart>
        </mc:Choice>
        <mc:Fallback xmlns="">
          <p:pic>
            <p:nvPicPr>
              <p:cNvPr id="8" name="Ink 7">
                <a:extLst>
                  <a:ext uri="{FF2B5EF4-FFF2-40B4-BE49-F238E27FC236}">
                    <a16:creationId xmlns:a16="http://schemas.microsoft.com/office/drawing/2014/main" id="{9AE1B820-09BE-44B2-8D62-DCCC31E8B48E}"/>
                  </a:ext>
                </a:extLst>
              </p:cNvPr>
              <p:cNvPicPr/>
              <p:nvPr/>
            </p:nvPicPr>
            <p:blipFill>
              <a:blip r:embed="rId4"/>
              <a:stretch>
                <a:fillRect/>
              </a:stretch>
            </p:blipFill>
            <p:spPr>
              <a:xfrm>
                <a:off x="3138789" y="61567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1BD7273F-0E7D-49FD-B408-9887ADA9A7AD}"/>
                  </a:ext>
                </a:extLst>
              </p14:cNvPr>
              <p14:cNvContentPartPr/>
              <p14:nvPr/>
            </p14:nvContentPartPr>
            <p14:xfrm flipV="1">
              <a:off x="7083135" y="3730577"/>
              <a:ext cx="1094213" cy="45719"/>
            </p14:xfrm>
          </p:contentPart>
        </mc:Choice>
        <mc:Fallback xmlns="">
          <p:pic>
            <p:nvPicPr>
              <p:cNvPr id="17" name="Ink 16">
                <a:extLst>
                  <a:ext uri="{FF2B5EF4-FFF2-40B4-BE49-F238E27FC236}">
                    <a16:creationId xmlns:a16="http://schemas.microsoft.com/office/drawing/2014/main" id="{1BD7273F-0E7D-49FD-B408-9887ADA9A7AD}"/>
                  </a:ext>
                </a:extLst>
              </p:cNvPr>
              <p:cNvPicPr/>
              <p:nvPr/>
            </p:nvPicPr>
            <p:blipFill>
              <a:blip r:embed="rId7"/>
              <a:stretch>
                <a:fillRect/>
              </a:stretch>
            </p:blipFill>
            <p:spPr>
              <a:xfrm flipV="1">
                <a:off x="7074134" y="3721648"/>
                <a:ext cx="1111856" cy="632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1C06486E-A202-4574-B7ED-47524D8D8EBF}"/>
                  </a:ext>
                </a:extLst>
              </p14:cNvPr>
              <p14:cNvContentPartPr/>
              <p14:nvPr/>
            </p14:nvContentPartPr>
            <p14:xfrm flipV="1">
              <a:off x="5513807" y="3730577"/>
              <a:ext cx="1094213" cy="45719"/>
            </p14:xfrm>
          </p:contentPart>
        </mc:Choice>
        <mc:Fallback xmlns="">
          <p:pic>
            <p:nvPicPr>
              <p:cNvPr id="18" name="Ink 17">
                <a:extLst>
                  <a:ext uri="{FF2B5EF4-FFF2-40B4-BE49-F238E27FC236}">
                    <a16:creationId xmlns:a16="http://schemas.microsoft.com/office/drawing/2014/main" id="{1C06486E-A202-4574-B7ED-47524D8D8EBF}"/>
                  </a:ext>
                </a:extLst>
              </p:cNvPr>
              <p:cNvPicPr/>
              <p:nvPr/>
            </p:nvPicPr>
            <p:blipFill>
              <a:blip r:embed="rId7"/>
              <a:stretch>
                <a:fillRect/>
              </a:stretch>
            </p:blipFill>
            <p:spPr>
              <a:xfrm flipV="1">
                <a:off x="5504806" y="3721648"/>
                <a:ext cx="1111856" cy="63221"/>
              </a:xfrm>
              <a:prstGeom prst="rect">
                <a:avLst/>
              </a:prstGeom>
            </p:spPr>
          </p:pic>
        </mc:Fallback>
      </mc:AlternateContent>
    </p:spTree>
    <p:extLst>
      <p:ext uri="{BB962C8B-B14F-4D97-AF65-F5344CB8AC3E}">
        <p14:creationId xmlns:p14="http://schemas.microsoft.com/office/powerpoint/2010/main" val="378665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C6601F-7550-4BF0-9517-60A977AF5014}"/>
              </a:ext>
            </a:extLst>
          </p:cNvPr>
          <p:cNvSpPr>
            <a:spLocks noGrp="1"/>
          </p:cNvSpPr>
          <p:nvPr>
            <p:ph type="dt" sz="half" idx="10"/>
          </p:nvPr>
        </p:nvSpPr>
        <p:spPr/>
        <p:txBody>
          <a:bodyPr/>
          <a:lstStyle/>
          <a:p>
            <a:fld id="{CFDD83C9-EF20-4497-A8EA-68BF223BADF2}" type="datetime10">
              <a:rPr lang="en-US" smtClean="0"/>
              <a:t>08:57</a:t>
            </a:fld>
            <a:endParaRPr lang="en-US"/>
          </a:p>
        </p:txBody>
      </p:sp>
      <p:pic>
        <p:nvPicPr>
          <p:cNvPr id="3" name="Picture 2">
            <a:extLst>
              <a:ext uri="{FF2B5EF4-FFF2-40B4-BE49-F238E27FC236}">
                <a16:creationId xmlns:a16="http://schemas.microsoft.com/office/drawing/2014/main" id="{BCDA7B55-D7AB-4130-959C-FD6B0AFA4B2F}"/>
              </a:ext>
            </a:extLst>
          </p:cNvPr>
          <p:cNvPicPr>
            <a:picLocks noChangeAspect="1"/>
          </p:cNvPicPr>
          <p:nvPr/>
        </p:nvPicPr>
        <p:blipFill>
          <a:blip r:embed="rId2"/>
          <a:stretch>
            <a:fillRect/>
          </a:stretch>
        </p:blipFill>
        <p:spPr>
          <a:xfrm>
            <a:off x="1643790" y="584330"/>
            <a:ext cx="8974007" cy="5686871"/>
          </a:xfrm>
          <a:prstGeom prst="rect">
            <a:avLst/>
          </a:prstGeom>
        </p:spPr>
      </p:pic>
    </p:spTree>
    <p:extLst>
      <p:ext uri="{BB962C8B-B14F-4D97-AF65-F5344CB8AC3E}">
        <p14:creationId xmlns:p14="http://schemas.microsoft.com/office/powerpoint/2010/main" val="138691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006CD-6A51-48D8-9D0E-EEA00616A201}"/>
              </a:ext>
            </a:extLst>
          </p:cNvPr>
          <p:cNvPicPr>
            <a:picLocks noChangeAspect="1"/>
          </p:cNvPicPr>
          <p:nvPr/>
        </p:nvPicPr>
        <p:blipFill>
          <a:blip r:embed="rId2"/>
          <a:stretch>
            <a:fillRect/>
          </a:stretch>
        </p:blipFill>
        <p:spPr>
          <a:xfrm>
            <a:off x="306705" y="823599"/>
            <a:ext cx="11885295" cy="5354955"/>
          </a:xfrm>
          <a:prstGeom prst="rect">
            <a:avLst/>
          </a:prstGeom>
        </p:spPr>
      </p:pic>
      <p:sp>
        <p:nvSpPr>
          <p:cNvPr id="4" name="TextBox 3">
            <a:extLst>
              <a:ext uri="{FF2B5EF4-FFF2-40B4-BE49-F238E27FC236}">
                <a16:creationId xmlns:a16="http://schemas.microsoft.com/office/drawing/2014/main" id="{4366ED08-5A49-42BD-9AC1-2350CE3D8322}"/>
              </a:ext>
            </a:extLst>
          </p:cNvPr>
          <p:cNvSpPr txBox="1"/>
          <p:nvPr/>
        </p:nvSpPr>
        <p:spPr>
          <a:xfrm>
            <a:off x="3069914" y="110871"/>
            <a:ext cx="5690795" cy="584775"/>
          </a:xfrm>
          <a:prstGeom prst="rect">
            <a:avLst/>
          </a:prstGeom>
          <a:noFill/>
        </p:spPr>
        <p:txBody>
          <a:bodyPr wrap="square" rtlCol="0">
            <a:spAutoFit/>
          </a:bodyPr>
          <a:lstStyle/>
          <a:p>
            <a:pPr algn="ctr"/>
            <a:r>
              <a:rPr lang="en-US" sz="3200" b="1" dirty="0">
                <a:solidFill>
                  <a:srgbClr val="009999"/>
                </a:solidFill>
              </a:rPr>
              <a:t>CHALLENGES</a:t>
            </a:r>
          </a:p>
        </p:txBody>
      </p:sp>
      <p:sp>
        <p:nvSpPr>
          <p:cNvPr id="5" name="TextBox 4">
            <a:extLst>
              <a:ext uri="{FF2B5EF4-FFF2-40B4-BE49-F238E27FC236}">
                <a16:creationId xmlns:a16="http://schemas.microsoft.com/office/drawing/2014/main" id="{9CC15782-C557-44CE-BC09-14F4FD44BA2C}"/>
              </a:ext>
            </a:extLst>
          </p:cNvPr>
          <p:cNvSpPr txBox="1"/>
          <p:nvPr/>
        </p:nvSpPr>
        <p:spPr>
          <a:xfrm>
            <a:off x="148590" y="6306507"/>
            <a:ext cx="3981450" cy="261610"/>
          </a:xfrm>
          <a:prstGeom prst="rect">
            <a:avLst/>
          </a:prstGeom>
          <a:noFill/>
        </p:spPr>
        <p:txBody>
          <a:bodyPr wrap="square" rtlCol="0">
            <a:spAutoFit/>
          </a:bodyPr>
          <a:lstStyle/>
          <a:p>
            <a:r>
              <a:rPr lang="en-US" sz="1100" dirty="0"/>
              <a:t>Source: Cybersecurity spending trends for 2022, IDG</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4EEEFCC-0336-46A9-AEB2-D279C52AEEDD}"/>
                  </a:ext>
                </a:extLst>
              </p14:cNvPr>
              <p14:cNvContentPartPr/>
              <p14:nvPr/>
            </p14:nvContentPartPr>
            <p14:xfrm>
              <a:off x="951069" y="4022691"/>
              <a:ext cx="2458080" cy="1072800"/>
            </p14:xfrm>
          </p:contentPart>
        </mc:Choice>
        <mc:Fallback xmlns="">
          <p:pic>
            <p:nvPicPr>
              <p:cNvPr id="8" name="Ink 7">
                <a:extLst>
                  <a:ext uri="{FF2B5EF4-FFF2-40B4-BE49-F238E27FC236}">
                    <a16:creationId xmlns:a16="http://schemas.microsoft.com/office/drawing/2014/main" id="{04EEEFCC-0336-46A9-AEB2-D279C52AEEDD}"/>
                  </a:ext>
                </a:extLst>
              </p:cNvPr>
              <p:cNvPicPr/>
              <p:nvPr/>
            </p:nvPicPr>
            <p:blipFill>
              <a:blip r:embed="rId4"/>
              <a:stretch>
                <a:fillRect/>
              </a:stretch>
            </p:blipFill>
            <p:spPr>
              <a:xfrm>
                <a:off x="942429" y="4014051"/>
                <a:ext cx="2475720" cy="1090440"/>
              </a:xfrm>
              <a:prstGeom prst="rect">
                <a:avLst/>
              </a:prstGeom>
            </p:spPr>
          </p:pic>
        </mc:Fallback>
      </mc:AlternateContent>
    </p:spTree>
    <p:extLst>
      <p:ext uri="{BB962C8B-B14F-4D97-AF65-F5344CB8AC3E}">
        <p14:creationId xmlns:p14="http://schemas.microsoft.com/office/powerpoint/2010/main" val="409936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DC6A-66B7-4CF5-858B-B3DCDA87E3AA}"/>
              </a:ext>
            </a:extLst>
          </p:cNvPr>
          <p:cNvSpPr>
            <a:spLocks noGrp="1"/>
          </p:cNvSpPr>
          <p:nvPr>
            <p:ph type="title"/>
          </p:nvPr>
        </p:nvSpPr>
        <p:spPr/>
        <p:txBody>
          <a:bodyPr/>
          <a:lstStyle/>
          <a:p>
            <a:r>
              <a:rPr lang="en-US" dirty="0"/>
              <a:t>Develop Cyber Security Awareness Program</a:t>
            </a:r>
          </a:p>
        </p:txBody>
      </p:sp>
      <p:sp>
        <p:nvSpPr>
          <p:cNvPr id="3" name="Date Placeholder 2">
            <a:extLst>
              <a:ext uri="{FF2B5EF4-FFF2-40B4-BE49-F238E27FC236}">
                <a16:creationId xmlns:a16="http://schemas.microsoft.com/office/drawing/2014/main" id="{B7D1DA79-69B5-4B6C-8232-0A66548600B1}"/>
              </a:ext>
            </a:extLst>
          </p:cNvPr>
          <p:cNvSpPr>
            <a:spLocks noGrp="1"/>
          </p:cNvSpPr>
          <p:nvPr>
            <p:ph type="dt" sz="half" idx="10"/>
          </p:nvPr>
        </p:nvSpPr>
        <p:spPr/>
        <p:txBody>
          <a:bodyPr/>
          <a:lstStyle/>
          <a:p>
            <a:fld id="{3CA0286A-877C-4E07-920A-CF05407F9A48}" type="datetime10">
              <a:rPr lang="en-US" smtClean="0"/>
              <a:t>08:57</a:t>
            </a:fld>
            <a:endParaRPr lang="en-US"/>
          </a:p>
        </p:txBody>
      </p:sp>
      <p:sp>
        <p:nvSpPr>
          <p:cNvPr id="5" name="TextBox 4">
            <a:extLst>
              <a:ext uri="{FF2B5EF4-FFF2-40B4-BE49-F238E27FC236}">
                <a16:creationId xmlns:a16="http://schemas.microsoft.com/office/drawing/2014/main" id="{3E45EDAB-39DD-40FC-9A0A-A01BEE6246E8}"/>
              </a:ext>
            </a:extLst>
          </p:cNvPr>
          <p:cNvSpPr txBox="1"/>
          <p:nvPr/>
        </p:nvSpPr>
        <p:spPr>
          <a:xfrm>
            <a:off x="838200" y="1439467"/>
            <a:ext cx="4467578" cy="707886"/>
          </a:xfrm>
          <a:prstGeom prst="rect">
            <a:avLst/>
          </a:prstGeom>
          <a:noFill/>
        </p:spPr>
        <p:txBody>
          <a:bodyPr wrap="square" rtlCol="0">
            <a:spAutoFit/>
          </a:bodyPr>
          <a:lstStyle/>
          <a:p>
            <a:r>
              <a:rPr lang="en-US" sz="4000" b="1" dirty="0">
                <a:solidFill>
                  <a:srgbClr val="FF0000"/>
                </a:solidFill>
              </a:rPr>
              <a:t>KEEP IT SIMPLE.</a:t>
            </a:r>
          </a:p>
        </p:txBody>
      </p:sp>
      <p:sp>
        <p:nvSpPr>
          <p:cNvPr id="7" name="Arrow: Pentagon 6">
            <a:extLst>
              <a:ext uri="{FF2B5EF4-FFF2-40B4-BE49-F238E27FC236}">
                <a16:creationId xmlns:a16="http://schemas.microsoft.com/office/drawing/2014/main" id="{5D9EA4BB-6E12-4931-9948-B48B6C233EEB}"/>
              </a:ext>
            </a:extLst>
          </p:cNvPr>
          <p:cNvSpPr/>
          <p:nvPr/>
        </p:nvSpPr>
        <p:spPr>
          <a:xfrm>
            <a:off x="969010" y="2346723"/>
            <a:ext cx="2848610" cy="12778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STOP</a:t>
            </a:r>
          </a:p>
        </p:txBody>
      </p:sp>
      <p:sp>
        <p:nvSpPr>
          <p:cNvPr id="8" name="Arrow: Pentagon 7">
            <a:extLst>
              <a:ext uri="{FF2B5EF4-FFF2-40B4-BE49-F238E27FC236}">
                <a16:creationId xmlns:a16="http://schemas.microsoft.com/office/drawing/2014/main" id="{F4C259BE-7A26-465C-94C3-3FCA403A1637}"/>
              </a:ext>
            </a:extLst>
          </p:cNvPr>
          <p:cNvSpPr/>
          <p:nvPr/>
        </p:nvSpPr>
        <p:spPr>
          <a:xfrm>
            <a:off x="3817620" y="2309377"/>
            <a:ext cx="2848610" cy="12778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THINK</a:t>
            </a:r>
          </a:p>
        </p:txBody>
      </p:sp>
      <p:sp>
        <p:nvSpPr>
          <p:cNvPr id="9" name="Arrow: Pentagon 8">
            <a:extLst>
              <a:ext uri="{FF2B5EF4-FFF2-40B4-BE49-F238E27FC236}">
                <a16:creationId xmlns:a16="http://schemas.microsoft.com/office/drawing/2014/main" id="{B97EA30B-1EC4-4700-AB7D-F7DA46D996F2}"/>
              </a:ext>
            </a:extLst>
          </p:cNvPr>
          <p:cNvSpPr/>
          <p:nvPr/>
        </p:nvSpPr>
        <p:spPr>
          <a:xfrm>
            <a:off x="6666230" y="2346723"/>
            <a:ext cx="2848610" cy="12778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ACT</a:t>
            </a:r>
          </a:p>
        </p:txBody>
      </p:sp>
      <p:sp>
        <p:nvSpPr>
          <p:cNvPr id="10" name="TextBox 9">
            <a:extLst>
              <a:ext uri="{FF2B5EF4-FFF2-40B4-BE49-F238E27FC236}">
                <a16:creationId xmlns:a16="http://schemas.microsoft.com/office/drawing/2014/main" id="{877A4B11-E6AB-4B18-9CDD-F8D8F551FEC9}"/>
              </a:ext>
            </a:extLst>
          </p:cNvPr>
          <p:cNvSpPr txBox="1"/>
          <p:nvPr/>
        </p:nvSpPr>
        <p:spPr>
          <a:xfrm>
            <a:off x="969010" y="3911323"/>
            <a:ext cx="8092440" cy="2862322"/>
          </a:xfrm>
          <a:prstGeom prst="rect">
            <a:avLst/>
          </a:prstGeom>
          <a:noFill/>
        </p:spPr>
        <p:txBody>
          <a:bodyPr wrap="square" rtlCol="0">
            <a:spAutoFit/>
          </a:bodyPr>
          <a:lstStyle/>
          <a:p>
            <a:r>
              <a:rPr lang="en-US" sz="2400" dirty="0">
                <a:solidFill>
                  <a:srgbClr val="FF0000"/>
                </a:solidFill>
              </a:rPr>
              <a:t>Example:</a:t>
            </a:r>
          </a:p>
          <a:p>
            <a:endParaRPr lang="en-US" dirty="0"/>
          </a:p>
          <a:p>
            <a:pPr marL="342900" indent="-342900">
              <a:buClr>
                <a:srgbClr val="FF0000"/>
              </a:buClr>
              <a:buFont typeface="Calibri" panose="020F0502020204030204" pitchFamily="34" charset="0"/>
              <a:buChar char="→"/>
            </a:pPr>
            <a:r>
              <a:rPr lang="en-US" sz="2400" dirty="0"/>
              <a:t>Choose a strong password.</a:t>
            </a:r>
          </a:p>
          <a:p>
            <a:pPr marL="342900" indent="-342900">
              <a:buClr>
                <a:srgbClr val="FF0000"/>
              </a:buClr>
              <a:buFont typeface="Calibri" panose="020F0502020204030204" pitchFamily="34" charset="0"/>
              <a:buChar char="→"/>
            </a:pPr>
            <a:endParaRPr lang="en-US" sz="2400" dirty="0"/>
          </a:p>
          <a:p>
            <a:pPr marL="342900" indent="-342900">
              <a:buClr>
                <a:srgbClr val="FF0000"/>
              </a:buClr>
              <a:buFont typeface="Calibri" panose="020F0502020204030204" pitchFamily="34" charset="0"/>
              <a:buChar char="→"/>
            </a:pPr>
            <a:r>
              <a:rPr lang="en-US" sz="2400" dirty="0"/>
              <a:t>Do not open e-mail attachments without scanning. </a:t>
            </a:r>
          </a:p>
          <a:p>
            <a:pPr marL="342900" indent="-342900">
              <a:buClr>
                <a:srgbClr val="FF0000"/>
              </a:buClr>
              <a:buFont typeface="Calibri" panose="020F0502020204030204" pitchFamily="34" charset="0"/>
              <a:buChar char="→"/>
            </a:pPr>
            <a:endParaRPr lang="en-US" sz="2400" dirty="0"/>
          </a:p>
          <a:p>
            <a:pPr marL="342900" indent="-342900">
              <a:buClr>
                <a:srgbClr val="FF0000"/>
              </a:buClr>
              <a:buFont typeface="Calibri" panose="020F0502020204030204" pitchFamily="34" charset="0"/>
              <a:buChar char="→"/>
            </a:pPr>
            <a:r>
              <a:rPr lang="en-US" sz="2400" dirty="0"/>
              <a:t>Do not forget to log off from the application/browser.</a:t>
            </a:r>
          </a:p>
          <a:p>
            <a:endParaRPr lang="en-US" dirty="0"/>
          </a:p>
        </p:txBody>
      </p:sp>
    </p:spTree>
    <p:extLst>
      <p:ext uri="{BB962C8B-B14F-4D97-AF65-F5344CB8AC3E}">
        <p14:creationId xmlns:p14="http://schemas.microsoft.com/office/powerpoint/2010/main" val="4776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18873-EB06-47EC-9573-D819312B0217}"/>
              </a:ext>
            </a:extLst>
          </p:cNvPr>
          <p:cNvPicPr>
            <a:picLocks noChangeAspect="1"/>
          </p:cNvPicPr>
          <p:nvPr/>
        </p:nvPicPr>
        <p:blipFill>
          <a:blip r:embed="rId3"/>
          <a:stretch>
            <a:fillRect/>
          </a:stretch>
        </p:blipFill>
        <p:spPr>
          <a:xfrm>
            <a:off x="1720203" y="430595"/>
            <a:ext cx="8980228" cy="6290880"/>
          </a:xfrm>
          <a:prstGeom prst="rect">
            <a:avLst/>
          </a:prstGeom>
        </p:spPr>
      </p:pic>
      <p:sp>
        <p:nvSpPr>
          <p:cNvPr id="2" name="Date Placeholder 1">
            <a:extLst>
              <a:ext uri="{FF2B5EF4-FFF2-40B4-BE49-F238E27FC236}">
                <a16:creationId xmlns:a16="http://schemas.microsoft.com/office/drawing/2014/main" id="{B793EC61-448A-42F5-89AB-010425E9B65B}"/>
              </a:ext>
            </a:extLst>
          </p:cNvPr>
          <p:cNvSpPr>
            <a:spLocks noGrp="1"/>
          </p:cNvSpPr>
          <p:nvPr>
            <p:ph type="dt" sz="half" idx="10"/>
          </p:nvPr>
        </p:nvSpPr>
        <p:spPr/>
        <p:txBody>
          <a:bodyPr/>
          <a:lstStyle/>
          <a:p>
            <a:fld id="{E3909DA5-B86E-44F4-A9D6-9DDC2464AEBF}" type="datetime10">
              <a:rPr lang="en-US" smtClean="0"/>
              <a:t>08:57</a:t>
            </a:fld>
            <a:endParaRPr lang="en-US"/>
          </a:p>
        </p:txBody>
      </p:sp>
    </p:spTree>
    <p:extLst>
      <p:ext uri="{BB962C8B-B14F-4D97-AF65-F5344CB8AC3E}">
        <p14:creationId xmlns:p14="http://schemas.microsoft.com/office/powerpoint/2010/main" val="391403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FB2CC-3960-4A41-A43C-EE6985B500CA}"/>
              </a:ext>
            </a:extLst>
          </p:cNvPr>
          <p:cNvSpPr txBox="1"/>
          <p:nvPr/>
        </p:nvSpPr>
        <p:spPr>
          <a:xfrm>
            <a:off x="1832722" y="197825"/>
            <a:ext cx="9254490" cy="1077218"/>
          </a:xfrm>
          <a:prstGeom prst="rect">
            <a:avLst/>
          </a:prstGeom>
          <a:noFill/>
        </p:spPr>
        <p:txBody>
          <a:bodyPr wrap="square" rtlCol="0">
            <a:spAutoFit/>
          </a:bodyPr>
          <a:lstStyle/>
          <a:p>
            <a:pPr algn="ctr"/>
            <a:r>
              <a:rPr lang="en-US" sz="3200" b="1" dirty="0">
                <a:solidFill>
                  <a:srgbClr val="009999"/>
                </a:solidFill>
              </a:rPr>
              <a:t>BEST PRACTICE FOR DEVELOPMENT OF </a:t>
            </a:r>
          </a:p>
          <a:p>
            <a:pPr algn="ctr"/>
            <a:r>
              <a:rPr lang="en-US" sz="3200" b="1" dirty="0">
                <a:solidFill>
                  <a:srgbClr val="009999"/>
                </a:solidFill>
              </a:rPr>
              <a:t>SECURITY AWARENESS PROGRAM</a:t>
            </a:r>
          </a:p>
        </p:txBody>
      </p:sp>
      <p:sp>
        <p:nvSpPr>
          <p:cNvPr id="4" name="Rectangle 3">
            <a:extLst>
              <a:ext uri="{FF2B5EF4-FFF2-40B4-BE49-F238E27FC236}">
                <a16:creationId xmlns:a16="http://schemas.microsoft.com/office/drawing/2014/main" id="{F30EA79A-0443-49A9-8B81-260497937F5A}"/>
              </a:ext>
            </a:extLst>
          </p:cNvPr>
          <p:cNvSpPr/>
          <p:nvPr/>
        </p:nvSpPr>
        <p:spPr>
          <a:xfrm>
            <a:off x="1108038" y="1486141"/>
            <a:ext cx="10703858" cy="4448013"/>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a:t>Who are your stakeholders? </a:t>
            </a:r>
          </a:p>
          <a:p>
            <a:pPr marL="457200" indent="-457200">
              <a:lnSpc>
                <a:spcPct val="150000"/>
              </a:lnSpc>
              <a:buFont typeface="Arial" panose="020B0604020202020204" pitchFamily="34" charset="0"/>
              <a:buChar char="•"/>
            </a:pPr>
            <a:r>
              <a:rPr lang="en-US" sz="3200" dirty="0"/>
              <a:t>Develop and communicate the program</a:t>
            </a:r>
          </a:p>
          <a:p>
            <a:pPr marL="457200" indent="-457200">
              <a:lnSpc>
                <a:spcPct val="150000"/>
              </a:lnSpc>
              <a:buFont typeface="Arial" panose="020B0604020202020204" pitchFamily="34" charset="0"/>
              <a:buChar char="•"/>
            </a:pPr>
            <a:r>
              <a:rPr lang="en-US" sz="3200" dirty="0"/>
              <a:t>Understand policy/regulatory constraints/ considerations</a:t>
            </a:r>
          </a:p>
          <a:p>
            <a:pPr marL="457200" indent="-457200">
              <a:lnSpc>
                <a:spcPct val="150000"/>
              </a:lnSpc>
              <a:buFont typeface="Arial" panose="020B0604020202020204" pitchFamily="34" charset="0"/>
              <a:buChar char="•"/>
            </a:pPr>
            <a:r>
              <a:rPr lang="en-US" sz="3200" dirty="0"/>
              <a:t>What is the scope of this specific awareness-building effort?</a:t>
            </a:r>
          </a:p>
          <a:p>
            <a:pPr marL="457200" indent="-457200">
              <a:lnSpc>
                <a:spcPct val="150000"/>
              </a:lnSpc>
              <a:buFont typeface="Arial" panose="020B0604020202020204" pitchFamily="34" charset="0"/>
              <a:buChar char="•"/>
            </a:pPr>
            <a:r>
              <a:rPr lang="en-US" sz="3200" dirty="0"/>
              <a:t>Conduct post-implementation activities - How to evaluate the efficiency and benefits?</a:t>
            </a:r>
          </a:p>
        </p:txBody>
      </p:sp>
      <p:sp>
        <p:nvSpPr>
          <p:cNvPr id="3" name="Date Placeholder 2">
            <a:extLst>
              <a:ext uri="{FF2B5EF4-FFF2-40B4-BE49-F238E27FC236}">
                <a16:creationId xmlns:a16="http://schemas.microsoft.com/office/drawing/2014/main" id="{3A2985AB-E145-42D7-8766-44E2E1A45F75}"/>
              </a:ext>
            </a:extLst>
          </p:cNvPr>
          <p:cNvSpPr>
            <a:spLocks noGrp="1"/>
          </p:cNvSpPr>
          <p:nvPr>
            <p:ph type="dt" sz="half" idx="10"/>
          </p:nvPr>
        </p:nvSpPr>
        <p:spPr/>
        <p:txBody>
          <a:bodyPr/>
          <a:lstStyle/>
          <a:p>
            <a:fld id="{ED2605C4-4588-4277-8D76-69DC056488D0}" type="datetime10">
              <a:rPr lang="en-US" smtClean="0"/>
              <a:t>08:57</a:t>
            </a:fld>
            <a:endParaRPr lang="en-US"/>
          </a:p>
        </p:txBody>
      </p:sp>
    </p:spTree>
    <p:extLst>
      <p:ext uri="{BB962C8B-B14F-4D97-AF65-F5344CB8AC3E}">
        <p14:creationId xmlns:p14="http://schemas.microsoft.com/office/powerpoint/2010/main" val="186894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94D-7B4B-4B6E-A15B-C48A5AD30365}"/>
              </a:ext>
            </a:extLst>
          </p:cNvPr>
          <p:cNvSpPr>
            <a:spLocks noGrp="1"/>
          </p:cNvSpPr>
          <p:nvPr>
            <p:ph type="title" idx="4294967295"/>
          </p:nvPr>
        </p:nvSpPr>
        <p:spPr>
          <a:xfrm>
            <a:off x="478631" y="258490"/>
            <a:ext cx="11234737" cy="793750"/>
          </a:xfrm>
        </p:spPr>
        <p:txBody>
          <a:bodyPr>
            <a:normAutofit fontScale="90000"/>
          </a:bodyPr>
          <a:lstStyle/>
          <a:p>
            <a:pPr algn="ctr"/>
            <a:r>
              <a:rPr lang="en-US" sz="3600" b="1" dirty="0">
                <a:solidFill>
                  <a:srgbClr val="338589"/>
                </a:solidFill>
              </a:rPr>
              <a:t>What is your </a:t>
            </a:r>
            <a:r>
              <a:rPr lang="en-US" sz="3600" dirty="0">
                <a:solidFill>
                  <a:srgbClr val="338589"/>
                </a:solidFill>
              </a:rPr>
              <a:t>Cyber Security Awareness Program?</a:t>
            </a:r>
            <a:br>
              <a:rPr lang="mk-MK" dirty="0">
                <a:solidFill>
                  <a:srgbClr val="338589"/>
                </a:solidFill>
              </a:rPr>
            </a:br>
            <a:endParaRPr lang="en-US" dirty="0">
              <a:solidFill>
                <a:srgbClr val="338589"/>
              </a:solidFill>
            </a:endParaRPr>
          </a:p>
        </p:txBody>
      </p:sp>
      <p:pic>
        <p:nvPicPr>
          <p:cNvPr id="4" name="Picture 3">
            <a:extLst>
              <a:ext uri="{FF2B5EF4-FFF2-40B4-BE49-F238E27FC236}">
                <a16:creationId xmlns:a16="http://schemas.microsoft.com/office/drawing/2014/main" id="{B4729748-37AE-4C4D-A378-9DFF1F81A520}"/>
              </a:ext>
            </a:extLst>
          </p:cNvPr>
          <p:cNvPicPr>
            <a:picLocks noChangeAspect="1"/>
          </p:cNvPicPr>
          <p:nvPr/>
        </p:nvPicPr>
        <p:blipFill>
          <a:blip r:embed="rId3"/>
          <a:stretch>
            <a:fillRect/>
          </a:stretch>
        </p:blipFill>
        <p:spPr>
          <a:xfrm>
            <a:off x="3604599" y="1159668"/>
            <a:ext cx="4538663" cy="4538663"/>
          </a:xfrm>
          <a:prstGeom prst="rect">
            <a:avLst/>
          </a:prstGeom>
        </p:spPr>
      </p:pic>
    </p:spTree>
    <p:extLst>
      <p:ext uri="{BB962C8B-B14F-4D97-AF65-F5344CB8AC3E}">
        <p14:creationId xmlns:p14="http://schemas.microsoft.com/office/powerpoint/2010/main" val="216784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A6E2C-E078-4490-B7BE-9DA298C5E140}"/>
              </a:ext>
            </a:extLst>
          </p:cNvPr>
          <p:cNvPicPr>
            <a:picLocks noChangeAspect="1"/>
          </p:cNvPicPr>
          <p:nvPr/>
        </p:nvPicPr>
        <p:blipFill>
          <a:blip r:embed="rId3"/>
          <a:stretch>
            <a:fillRect/>
          </a:stretch>
        </p:blipFill>
        <p:spPr>
          <a:xfrm>
            <a:off x="849855" y="1347003"/>
            <a:ext cx="9125678" cy="4981575"/>
          </a:xfrm>
          <a:prstGeom prst="rect">
            <a:avLst/>
          </a:prstGeom>
        </p:spPr>
      </p:pic>
      <p:sp>
        <p:nvSpPr>
          <p:cNvPr id="3" name="TextBox 2">
            <a:extLst>
              <a:ext uri="{FF2B5EF4-FFF2-40B4-BE49-F238E27FC236}">
                <a16:creationId xmlns:a16="http://schemas.microsoft.com/office/drawing/2014/main" id="{CAF22F12-4DD4-45DF-ADA0-BB5CAF7771A0}"/>
              </a:ext>
            </a:extLst>
          </p:cNvPr>
          <p:cNvSpPr txBox="1"/>
          <p:nvPr/>
        </p:nvSpPr>
        <p:spPr>
          <a:xfrm>
            <a:off x="2528047" y="150607"/>
            <a:ext cx="5690795" cy="523220"/>
          </a:xfrm>
          <a:prstGeom prst="rect">
            <a:avLst/>
          </a:prstGeom>
          <a:noFill/>
        </p:spPr>
        <p:txBody>
          <a:bodyPr wrap="square" rtlCol="0">
            <a:spAutoFit/>
          </a:bodyPr>
          <a:lstStyle/>
          <a:p>
            <a:pPr algn="ctr"/>
            <a:r>
              <a:rPr lang="en-US" sz="2800" dirty="0"/>
              <a:t>METRICS </a:t>
            </a:r>
          </a:p>
        </p:txBody>
      </p:sp>
      <p:sp>
        <p:nvSpPr>
          <p:cNvPr id="4" name="Date Placeholder 3">
            <a:extLst>
              <a:ext uri="{FF2B5EF4-FFF2-40B4-BE49-F238E27FC236}">
                <a16:creationId xmlns:a16="http://schemas.microsoft.com/office/drawing/2014/main" id="{1C65F1F9-B4E8-4482-AE89-0048D863BBD8}"/>
              </a:ext>
            </a:extLst>
          </p:cNvPr>
          <p:cNvSpPr>
            <a:spLocks noGrp="1"/>
          </p:cNvSpPr>
          <p:nvPr>
            <p:ph type="dt" sz="half" idx="10"/>
          </p:nvPr>
        </p:nvSpPr>
        <p:spPr/>
        <p:txBody>
          <a:bodyPr/>
          <a:lstStyle/>
          <a:p>
            <a:fld id="{E2FFC04C-2517-4595-9093-9DB563B19971}" type="datetime10">
              <a:rPr lang="en-US" smtClean="0"/>
              <a:t>08:57</a:t>
            </a:fld>
            <a:endParaRPr lang="en-US"/>
          </a:p>
        </p:txBody>
      </p:sp>
    </p:spTree>
    <p:extLst>
      <p:ext uri="{BB962C8B-B14F-4D97-AF65-F5344CB8AC3E}">
        <p14:creationId xmlns:p14="http://schemas.microsoft.com/office/powerpoint/2010/main" val="310013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4D02-E5B8-42AD-BA48-BA91E187EC74}"/>
              </a:ext>
            </a:extLst>
          </p:cNvPr>
          <p:cNvSpPr>
            <a:spLocks noGrp="1"/>
          </p:cNvSpPr>
          <p:nvPr>
            <p:ph type="title"/>
          </p:nvPr>
        </p:nvSpPr>
        <p:spPr>
          <a:xfrm>
            <a:off x="346710" y="45150"/>
            <a:ext cx="10515600" cy="1325563"/>
          </a:xfrm>
        </p:spPr>
        <p:txBody>
          <a:bodyPr/>
          <a:lstStyle/>
          <a:p>
            <a:r>
              <a:rPr lang="en-US" b="1" dirty="0">
                <a:solidFill>
                  <a:srgbClr val="009999"/>
                </a:solidFill>
              </a:rPr>
              <a:t>Define the (annual) plan</a:t>
            </a:r>
          </a:p>
        </p:txBody>
      </p:sp>
      <p:pic>
        <p:nvPicPr>
          <p:cNvPr id="3" name="Picture 2">
            <a:extLst>
              <a:ext uri="{FF2B5EF4-FFF2-40B4-BE49-F238E27FC236}">
                <a16:creationId xmlns:a16="http://schemas.microsoft.com/office/drawing/2014/main" id="{A7829F72-840E-4244-8E97-8950B833F163}"/>
              </a:ext>
            </a:extLst>
          </p:cNvPr>
          <p:cNvPicPr>
            <a:picLocks noChangeAspect="1"/>
          </p:cNvPicPr>
          <p:nvPr/>
        </p:nvPicPr>
        <p:blipFill>
          <a:blip r:embed="rId2"/>
          <a:stretch>
            <a:fillRect/>
          </a:stretch>
        </p:blipFill>
        <p:spPr>
          <a:xfrm>
            <a:off x="346710" y="1684646"/>
            <a:ext cx="5029200" cy="4314825"/>
          </a:xfrm>
          <a:prstGeom prst="rect">
            <a:avLst/>
          </a:prstGeom>
        </p:spPr>
      </p:pic>
      <p:sp>
        <p:nvSpPr>
          <p:cNvPr id="5" name="Date Placeholder 4">
            <a:extLst>
              <a:ext uri="{FF2B5EF4-FFF2-40B4-BE49-F238E27FC236}">
                <a16:creationId xmlns:a16="http://schemas.microsoft.com/office/drawing/2014/main" id="{A97D851E-085A-48FF-9DED-206BC6B4B5E5}"/>
              </a:ext>
            </a:extLst>
          </p:cNvPr>
          <p:cNvSpPr>
            <a:spLocks noGrp="1"/>
          </p:cNvSpPr>
          <p:nvPr>
            <p:ph type="dt" sz="half" idx="10"/>
          </p:nvPr>
        </p:nvSpPr>
        <p:spPr>
          <a:xfrm>
            <a:off x="36755" y="6447725"/>
            <a:ext cx="2743200" cy="365125"/>
          </a:xfrm>
        </p:spPr>
        <p:txBody>
          <a:bodyPr/>
          <a:lstStyle/>
          <a:p>
            <a:fld id="{3159AF6A-D446-455D-87BA-0A0D1C2CBB0F}" type="datetime10">
              <a:rPr lang="en-US" smtClean="0"/>
              <a:t>08:57</a:t>
            </a:fld>
            <a:endParaRPr lang="en-US"/>
          </a:p>
        </p:txBody>
      </p:sp>
      <p:sp>
        <p:nvSpPr>
          <p:cNvPr id="9" name="Rectangle 8">
            <a:extLst>
              <a:ext uri="{FF2B5EF4-FFF2-40B4-BE49-F238E27FC236}">
                <a16:creationId xmlns:a16="http://schemas.microsoft.com/office/drawing/2014/main" id="{E5F2431B-A8CB-4F70-A1D9-442A63AEDC28}"/>
              </a:ext>
            </a:extLst>
          </p:cNvPr>
          <p:cNvSpPr/>
          <p:nvPr/>
        </p:nvSpPr>
        <p:spPr>
          <a:xfrm>
            <a:off x="5604510" y="2234397"/>
            <a:ext cx="6480810" cy="280532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Continuity  all-year-round activity </a:t>
            </a:r>
          </a:p>
          <a:p>
            <a:pPr marL="285750" indent="-28575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Identify stakeholders</a:t>
            </a:r>
          </a:p>
          <a:p>
            <a:pPr marL="285750" indent="-28575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Obtain support from CEO – Senior Management</a:t>
            </a:r>
          </a:p>
          <a:p>
            <a:pPr marL="285750" indent="-28575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Tailored to specific threats and risks that affect your organization</a:t>
            </a:r>
          </a:p>
          <a:p>
            <a:pPr marL="285750" indent="-285750">
              <a:lnSpc>
                <a:spcPct val="15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Be flexible for urgent topics and risks </a:t>
            </a:r>
          </a:p>
        </p:txBody>
      </p:sp>
    </p:spTree>
    <p:extLst>
      <p:ext uri="{BB962C8B-B14F-4D97-AF65-F5344CB8AC3E}">
        <p14:creationId xmlns:p14="http://schemas.microsoft.com/office/powerpoint/2010/main" val="418994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32CD925-6BFF-4BFC-B4D8-E2987A8AD9F0}"/>
              </a:ext>
            </a:extLst>
          </p:cNvPr>
          <p:cNvSpPr>
            <a:spLocks noGrp="1"/>
          </p:cNvSpPr>
          <p:nvPr>
            <p:ph type="dt" sz="half" idx="10"/>
          </p:nvPr>
        </p:nvSpPr>
        <p:spPr/>
        <p:txBody>
          <a:bodyPr/>
          <a:lstStyle/>
          <a:p>
            <a:fld id="{FBC03309-DF2B-49FA-9A47-79AB303310E2}" type="datetime10">
              <a:rPr lang="en-US" smtClean="0"/>
              <a:t>08:57</a:t>
            </a:fld>
            <a:endParaRPr lang="en-US"/>
          </a:p>
        </p:txBody>
      </p:sp>
      <p:pic>
        <p:nvPicPr>
          <p:cNvPr id="6" name="Picture 5">
            <a:extLst>
              <a:ext uri="{FF2B5EF4-FFF2-40B4-BE49-F238E27FC236}">
                <a16:creationId xmlns:a16="http://schemas.microsoft.com/office/drawing/2014/main" id="{569579D7-A5A5-43D8-9C72-0BA8C894D526}"/>
              </a:ext>
            </a:extLst>
          </p:cNvPr>
          <p:cNvPicPr>
            <a:picLocks noChangeAspect="1"/>
          </p:cNvPicPr>
          <p:nvPr/>
        </p:nvPicPr>
        <p:blipFill>
          <a:blip r:embed="rId3"/>
          <a:stretch>
            <a:fillRect/>
          </a:stretch>
        </p:blipFill>
        <p:spPr>
          <a:xfrm>
            <a:off x="0" y="-15325"/>
            <a:ext cx="12191999" cy="6888650"/>
          </a:xfrm>
          <a:prstGeom prst="rect">
            <a:avLst/>
          </a:prstGeom>
        </p:spPr>
      </p:pic>
      <p:sp>
        <p:nvSpPr>
          <p:cNvPr id="10" name="Rectangle 9">
            <a:extLst>
              <a:ext uri="{FF2B5EF4-FFF2-40B4-BE49-F238E27FC236}">
                <a16:creationId xmlns:a16="http://schemas.microsoft.com/office/drawing/2014/main" id="{3084FAD5-9E53-42A4-97E0-0BE4087F4688}"/>
              </a:ext>
            </a:extLst>
          </p:cNvPr>
          <p:cNvSpPr/>
          <p:nvPr/>
        </p:nvSpPr>
        <p:spPr>
          <a:xfrm>
            <a:off x="6096000" y="898126"/>
            <a:ext cx="4794774" cy="400110"/>
          </a:xfrm>
          <a:prstGeom prst="rect">
            <a:avLst/>
          </a:prstGeom>
        </p:spPr>
        <p:txBody>
          <a:bodyPr wrap="none">
            <a:spAutoFit/>
          </a:bodyPr>
          <a:lstStyle/>
          <a:p>
            <a:r>
              <a:rPr lang="en-US" sz="2000" dirty="0">
                <a:solidFill>
                  <a:schemeClr val="bg1"/>
                </a:solidFill>
                <a:hlinkClick r:id="rId4">
                  <a:extLst>
                    <a:ext uri="{A12FA001-AC4F-418D-AE19-62706E023703}">
                      <ahyp:hlinkClr xmlns:ahyp="http://schemas.microsoft.com/office/drawing/2018/hyperlinkcolor" val="tx"/>
                    </a:ext>
                  </a:extLst>
                </a:hlinkClick>
              </a:rPr>
              <a:t>MAP | Kaspersky Cyberthreat real-time map</a:t>
            </a:r>
            <a:endParaRPr lang="en-US" sz="2000" dirty="0">
              <a:solidFill>
                <a:schemeClr val="bg1"/>
              </a:solidFill>
            </a:endParaRPr>
          </a:p>
        </p:txBody>
      </p:sp>
      <p:sp>
        <p:nvSpPr>
          <p:cNvPr id="11" name="Rectangle 10">
            <a:extLst>
              <a:ext uri="{FF2B5EF4-FFF2-40B4-BE49-F238E27FC236}">
                <a16:creationId xmlns:a16="http://schemas.microsoft.com/office/drawing/2014/main" id="{EB6796C7-C433-452A-A5F4-89A017D21E30}"/>
              </a:ext>
            </a:extLst>
          </p:cNvPr>
          <p:cNvSpPr/>
          <p:nvPr/>
        </p:nvSpPr>
        <p:spPr>
          <a:xfrm>
            <a:off x="5189423" y="1610033"/>
            <a:ext cx="4419193" cy="400110"/>
          </a:xfrm>
          <a:prstGeom prst="rect">
            <a:avLst/>
          </a:prstGeom>
        </p:spPr>
        <p:txBody>
          <a:bodyPr wrap="square">
            <a:spAutoFit/>
          </a:bodyPr>
          <a:lstStyle/>
          <a:p>
            <a:pPr algn="ctr"/>
            <a:r>
              <a:rPr lang="en-US" sz="2000" dirty="0">
                <a:solidFill>
                  <a:schemeClr val="bg1"/>
                </a:solidFill>
                <a:hlinkClick r:id="rId5">
                  <a:extLst>
                    <a:ext uri="{A12FA001-AC4F-418D-AE19-62706E023703}">
                      <ahyp:hlinkClr xmlns:ahyp="http://schemas.microsoft.com/office/drawing/2018/hyperlinkcolor" val="tx"/>
                    </a:ext>
                  </a:extLst>
                </a:hlinkClick>
              </a:rPr>
              <a:t>Bitdefender Threat Map</a:t>
            </a:r>
            <a:endParaRPr lang="en-US" sz="2000" dirty="0">
              <a:solidFill>
                <a:schemeClr val="bg1"/>
              </a:solidFill>
            </a:endParaRPr>
          </a:p>
        </p:txBody>
      </p:sp>
    </p:spTree>
    <p:extLst>
      <p:ext uri="{BB962C8B-B14F-4D97-AF65-F5344CB8AC3E}">
        <p14:creationId xmlns:p14="http://schemas.microsoft.com/office/powerpoint/2010/main" val="10824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x_Picture 4" descr="image001">
            <a:extLst>
              <a:ext uri="{FF2B5EF4-FFF2-40B4-BE49-F238E27FC236}">
                <a16:creationId xmlns:a16="http://schemas.microsoft.com/office/drawing/2014/main" id="{60D6909E-784A-4814-8A44-1BDBCEAB7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58" y="1667052"/>
            <a:ext cx="58388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Right 3">
            <a:extLst>
              <a:ext uri="{FF2B5EF4-FFF2-40B4-BE49-F238E27FC236}">
                <a16:creationId xmlns:a16="http://schemas.microsoft.com/office/drawing/2014/main" id="{937DA671-A20A-4B7E-AEE9-4CB3AE38B6C4}"/>
              </a:ext>
            </a:extLst>
          </p:cNvPr>
          <p:cNvSpPr/>
          <p:nvPr/>
        </p:nvSpPr>
        <p:spPr bwMode="auto">
          <a:xfrm>
            <a:off x="6478589" y="3356887"/>
            <a:ext cx="633046" cy="984738"/>
          </a:xfrm>
          <a:prstGeom prst="rightArrow">
            <a:avLst/>
          </a:prstGeom>
          <a:solidFill>
            <a:schemeClr val="accent1"/>
          </a:solidFill>
          <a:ln w="12700">
            <a:solidFill>
              <a:schemeClr val="accent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9699" name="x_Picture 5" descr="image002">
            <a:extLst>
              <a:ext uri="{FF2B5EF4-FFF2-40B4-BE49-F238E27FC236}">
                <a16:creationId xmlns:a16="http://schemas.microsoft.com/office/drawing/2014/main" id="{DE316C03-9A9C-41F1-88BC-533B95FE1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14" y="1105414"/>
            <a:ext cx="3123665" cy="450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3A2D43-368B-4848-9217-3C1CC678418C}"/>
              </a:ext>
            </a:extLst>
          </p:cNvPr>
          <p:cNvSpPr txBox="1"/>
          <p:nvPr/>
        </p:nvSpPr>
        <p:spPr>
          <a:xfrm>
            <a:off x="7723163" y="717452"/>
            <a:ext cx="1193294" cy="175433"/>
          </a:xfrm>
          <a:prstGeom prst="rect">
            <a:avLst/>
          </a:prstGeom>
          <a:noFill/>
        </p:spPr>
        <p:txBody>
          <a:bodyPr wrap="square" lIns="0" tIns="0" rIns="0" bIns="0" rtlCol="0">
            <a:spAutoFit/>
          </a:bodyPr>
          <a:lstStyle/>
          <a:p>
            <a:pPr>
              <a:lnSpc>
                <a:spcPct val="95000"/>
              </a:lnSpc>
              <a:spcAft>
                <a:spcPts val="800"/>
              </a:spcAft>
              <a:buClr>
                <a:schemeClr val="accent1"/>
              </a:buClr>
              <a:buSzPct val="120000"/>
            </a:pPr>
            <a:r>
              <a:rPr lang="en-US" sz="1200" dirty="0"/>
              <a:t>19.09.2022</a:t>
            </a:r>
          </a:p>
        </p:txBody>
      </p:sp>
      <p:cxnSp>
        <p:nvCxnSpPr>
          <p:cNvPr id="7" name="Straight Arrow Connector 6">
            <a:extLst>
              <a:ext uri="{FF2B5EF4-FFF2-40B4-BE49-F238E27FC236}">
                <a16:creationId xmlns:a16="http://schemas.microsoft.com/office/drawing/2014/main" id="{9B75B539-4B84-4EEF-A0F2-7093483E30D1}"/>
              </a:ext>
            </a:extLst>
          </p:cNvPr>
          <p:cNvCxnSpPr>
            <a:cxnSpLocks/>
          </p:cNvCxnSpPr>
          <p:nvPr/>
        </p:nvCxnSpPr>
        <p:spPr bwMode="gray">
          <a:xfrm flipH="1">
            <a:off x="2082331" y="451821"/>
            <a:ext cx="3619222" cy="1812624"/>
          </a:xfrm>
          <a:prstGeom prst="straightConnector1">
            <a:avLst/>
          </a:prstGeom>
          <a:noFill/>
          <a:ln w="25400">
            <a:solidFill>
              <a:schemeClr val="accent5"/>
            </a:solidFill>
            <a:prstDash val="solid"/>
            <a:round/>
            <a:headEnd/>
            <a:tailEnd type="triangle"/>
          </a:ln>
        </p:spPr>
      </p:cxnSp>
      <p:cxnSp>
        <p:nvCxnSpPr>
          <p:cNvPr id="12" name="Straight Arrow Connector 11">
            <a:extLst>
              <a:ext uri="{FF2B5EF4-FFF2-40B4-BE49-F238E27FC236}">
                <a16:creationId xmlns:a16="http://schemas.microsoft.com/office/drawing/2014/main" id="{CB7A9EA2-C24E-4E0C-B2D7-BB097027A94E}"/>
              </a:ext>
            </a:extLst>
          </p:cNvPr>
          <p:cNvCxnSpPr>
            <a:cxnSpLocks/>
          </p:cNvCxnSpPr>
          <p:nvPr/>
        </p:nvCxnSpPr>
        <p:spPr bwMode="gray">
          <a:xfrm>
            <a:off x="5701553" y="451821"/>
            <a:ext cx="1823161" cy="265631"/>
          </a:xfrm>
          <a:prstGeom prst="straightConnector1">
            <a:avLst/>
          </a:prstGeom>
          <a:noFill/>
          <a:ln w="25400">
            <a:solidFill>
              <a:schemeClr val="accent5"/>
            </a:solidFill>
            <a:prstDash val="solid"/>
            <a:round/>
            <a:headEnd/>
            <a:tailEnd type="triangle"/>
          </a:ln>
        </p:spPr>
      </p:cxnSp>
      <p:sp>
        <p:nvSpPr>
          <p:cNvPr id="14" name="TextBox 13">
            <a:extLst>
              <a:ext uri="{FF2B5EF4-FFF2-40B4-BE49-F238E27FC236}">
                <a16:creationId xmlns:a16="http://schemas.microsoft.com/office/drawing/2014/main" id="{E91AE9EA-BFA2-466B-AE8D-913F494AF036}"/>
              </a:ext>
            </a:extLst>
          </p:cNvPr>
          <p:cNvSpPr txBox="1"/>
          <p:nvPr/>
        </p:nvSpPr>
        <p:spPr>
          <a:xfrm>
            <a:off x="185075" y="6140548"/>
            <a:ext cx="9095672" cy="175433"/>
          </a:xfrm>
          <a:prstGeom prst="rect">
            <a:avLst/>
          </a:prstGeom>
          <a:noFill/>
        </p:spPr>
        <p:txBody>
          <a:bodyPr wrap="square" lIns="0" tIns="0" rIns="0" bIns="0" rtlCol="0">
            <a:spAutoFit/>
          </a:bodyPr>
          <a:lstStyle/>
          <a:p>
            <a:pPr>
              <a:lnSpc>
                <a:spcPct val="95000"/>
              </a:lnSpc>
              <a:spcAft>
                <a:spcPts val="800"/>
              </a:spcAft>
              <a:buClr>
                <a:schemeClr val="accent1"/>
              </a:buClr>
              <a:buSzPct val="120000"/>
            </a:pPr>
            <a:r>
              <a:rPr lang="en-US" sz="1200" dirty="0"/>
              <a:t>https://thehackernews.com/2022/09/uber-claims-no-sensitive-data-exposed.html</a:t>
            </a:r>
          </a:p>
        </p:txBody>
      </p:sp>
      <p:sp>
        <p:nvSpPr>
          <p:cNvPr id="3" name="Date Placeholder 2">
            <a:extLst>
              <a:ext uri="{FF2B5EF4-FFF2-40B4-BE49-F238E27FC236}">
                <a16:creationId xmlns:a16="http://schemas.microsoft.com/office/drawing/2014/main" id="{B66AFF9C-EF84-447F-BD40-BB38E31E862B}"/>
              </a:ext>
            </a:extLst>
          </p:cNvPr>
          <p:cNvSpPr>
            <a:spLocks noGrp="1"/>
          </p:cNvSpPr>
          <p:nvPr>
            <p:ph type="dt" sz="half" idx="10"/>
          </p:nvPr>
        </p:nvSpPr>
        <p:spPr/>
        <p:txBody>
          <a:bodyPr/>
          <a:lstStyle/>
          <a:p>
            <a:fld id="{A27D0A40-97F4-4999-A18A-218EA0CF7681}" type="datetime10">
              <a:rPr lang="en-US" smtClean="0"/>
              <a:t>08:57</a:t>
            </a:fld>
            <a:endParaRPr lang="en-US"/>
          </a:p>
        </p:txBody>
      </p:sp>
      <p:sp>
        <p:nvSpPr>
          <p:cNvPr id="2" name="Rectangle 1">
            <a:extLst>
              <a:ext uri="{FF2B5EF4-FFF2-40B4-BE49-F238E27FC236}">
                <a16:creationId xmlns:a16="http://schemas.microsoft.com/office/drawing/2014/main" id="{0061F3D3-4E97-488D-B889-67D454CB59FE}"/>
              </a:ext>
            </a:extLst>
          </p:cNvPr>
          <p:cNvSpPr/>
          <p:nvPr/>
        </p:nvSpPr>
        <p:spPr>
          <a:xfrm>
            <a:off x="317903" y="212991"/>
            <a:ext cx="3134191" cy="872034"/>
          </a:xfrm>
          <a:prstGeom prst="rect">
            <a:avLst/>
          </a:prstGeom>
        </p:spPr>
        <p:txBody>
          <a:bodyPr wrap="none">
            <a:spAutoFit/>
          </a:bodyPr>
          <a:lstStyle/>
          <a:p>
            <a:pPr>
              <a:lnSpc>
                <a:spcPct val="150000"/>
              </a:lnSpc>
            </a:pPr>
            <a:r>
              <a:rPr lang="en-US" b="1" dirty="0">
                <a:latin typeface="Arial" panose="020B0604020202020204" pitchFamily="34" charset="0"/>
                <a:cs typeface="Arial" panose="020B0604020202020204" pitchFamily="34" charset="0"/>
              </a:rPr>
              <a:t>Obtain a support  from </a:t>
            </a:r>
          </a:p>
          <a:p>
            <a:pPr>
              <a:lnSpc>
                <a:spcPct val="150000"/>
              </a:lnSpc>
            </a:pPr>
            <a:r>
              <a:rPr lang="en-US" b="1" dirty="0">
                <a:latin typeface="Arial" panose="020B0604020202020204" pitchFamily="34" charset="0"/>
                <a:cs typeface="Arial" panose="020B0604020202020204" pitchFamily="34" charset="0"/>
              </a:rPr>
              <a:t>CEO – Senior Management</a:t>
            </a:r>
          </a:p>
        </p:txBody>
      </p:sp>
    </p:spTree>
    <p:extLst>
      <p:ext uri="{BB962C8B-B14F-4D97-AF65-F5344CB8AC3E}">
        <p14:creationId xmlns:p14="http://schemas.microsoft.com/office/powerpoint/2010/main" val="285446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FCD9-F0CB-4F20-AAA8-75710C9471DB}"/>
              </a:ext>
            </a:extLst>
          </p:cNvPr>
          <p:cNvSpPr>
            <a:spLocks noGrp="1"/>
          </p:cNvSpPr>
          <p:nvPr>
            <p:ph type="title"/>
          </p:nvPr>
        </p:nvSpPr>
        <p:spPr>
          <a:xfrm>
            <a:off x="217170" y="136525"/>
            <a:ext cx="11544300" cy="1325563"/>
          </a:xfrm>
        </p:spPr>
        <p:txBody>
          <a:bodyPr>
            <a:normAutofit/>
          </a:bodyPr>
          <a:lstStyle/>
          <a:p>
            <a:r>
              <a:rPr lang="en-US" sz="3200" b="1" dirty="0">
                <a:solidFill>
                  <a:srgbClr val="009999"/>
                </a:solidFill>
              </a:rPr>
              <a:t>Don’t forget to include the CEO – Senior Management </a:t>
            </a:r>
            <a:br>
              <a:rPr lang="en-US" sz="3200" b="1" dirty="0">
                <a:solidFill>
                  <a:srgbClr val="009999"/>
                </a:solidFill>
              </a:rPr>
            </a:br>
            <a:r>
              <a:rPr lang="en-US" sz="3200" dirty="0"/>
              <a:t>in Security Awareness program</a:t>
            </a:r>
          </a:p>
        </p:txBody>
      </p:sp>
      <p:sp>
        <p:nvSpPr>
          <p:cNvPr id="4" name="Date Placeholder 3">
            <a:extLst>
              <a:ext uri="{FF2B5EF4-FFF2-40B4-BE49-F238E27FC236}">
                <a16:creationId xmlns:a16="http://schemas.microsoft.com/office/drawing/2014/main" id="{51EE7B5E-A8F7-44E7-B2BD-69DB55BB2197}"/>
              </a:ext>
            </a:extLst>
          </p:cNvPr>
          <p:cNvSpPr>
            <a:spLocks noGrp="1"/>
          </p:cNvSpPr>
          <p:nvPr>
            <p:ph type="dt" sz="half" idx="10"/>
          </p:nvPr>
        </p:nvSpPr>
        <p:spPr/>
        <p:txBody>
          <a:bodyPr/>
          <a:lstStyle/>
          <a:p>
            <a:fld id="{D3DE4B15-4A89-4C08-B212-41734C858B1E}" type="datetime10">
              <a:rPr lang="en-US" smtClean="0"/>
              <a:t>08:57</a:t>
            </a:fld>
            <a:endParaRPr lang="en-US"/>
          </a:p>
        </p:txBody>
      </p:sp>
      <p:pic>
        <p:nvPicPr>
          <p:cNvPr id="3" name="Picture 2">
            <a:extLst>
              <a:ext uri="{FF2B5EF4-FFF2-40B4-BE49-F238E27FC236}">
                <a16:creationId xmlns:a16="http://schemas.microsoft.com/office/drawing/2014/main" id="{9B9F9F73-991A-4827-812D-028FEB32AD80}"/>
              </a:ext>
            </a:extLst>
          </p:cNvPr>
          <p:cNvPicPr>
            <a:picLocks noChangeAspect="1"/>
          </p:cNvPicPr>
          <p:nvPr/>
        </p:nvPicPr>
        <p:blipFill>
          <a:blip r:embed="rId2"/>
          <a:stretch>
            <a:fillRect/>
          </a:stretch>
        </p:blipFill>
        <p:spPr>
          <a:xfrm>
            <a:off x="217170" y="1813631"/>
            <a:ext cx="10972800" cy="3610708"/>
          </a:xfrm>
          <a:prstGeom prst="rect">
            <a:avLst/>
          </a:prstGeom>
        </p:spPr>
      </p:pic>
    </p:spTree>
    <p:extLst>
      <p:ext uri="{BB962C8B-B14F-4D97-AF65-F5344CB8AC3E}">
        <p14:creationId xmlns:p14="http://schemas.microsoft.com/office/powerpoint/2010/main" val="115363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EE7B5E-A8F7-44E7-B2BD-69DB55BB2197}"/>
              </a:ext>
            </a:extLst>
          </p:cNvPr>
          <p:cNvSpPr>
            <a:spLocks noGrp="1"/>
          </p:cNvSpPr>
          <p:nvPr>
            <p:ph type="dt" sz="half" idx="10"/>
          </p:nvPr>
        </p:nvSpPr>
        <p:spPr/>
        <p:txBody>
          <a:bodyPr/>
          <a:lstStyle/>
          <a:p>
            <a:fld id="{D3DE4B15-4A89-4C08-B212-41734C858B1E}" type="datetime10">
              <a:rPr lang="en-US" smtClean="0"/>
              <a:t>08:57</a:t>
            </a:fld>
            <a:endParaRPr lang="en-US"/>
          </a:p>
        </p:txBody>
      </p:sp>
      <p:sp>
        <p:nvSpPr>
          <p:cNvPr id="7" name="Rectangle 6">
            <a:extLst>
              <a:ext uri="{FF2B5EF4-FFF2-40B4-BE49-F238E27FC236}">
                <a16:creationId xmlns:a16="http://schemas.microsoft.com/office/drawing/2014/main" id="{CBFA856A-CE1D-4510-A93A-21464D1ABC09}"/>
              </a:ext>
            </a:extLst>
          </p:cNvPr>
          <p:cNvSpPr/>
          <p:nvPr/>
        </p:nvSpPr>
        <p:spPr>
          <a:xfrm>
            <a:off x="2090064" y="1641862"/>
            <a:ext cx="7455049" cy="369332"/>
          </a:xfrm>
          <a:prstGeom prst="rect">
            <a:avLst/>
          </a:prstGeom>
        </p:spPr>
        <p:txBody>
          <a:bodyPr wrap="square">
            <a:spAutoFit/>
          </a:bodyPr>
          <a:lstStyle/>
          <a:p>
            <a:pPr algn="ctr"/>
            <a:r>
              <a:rPr lang="en-US" b="1" cap="all" dirty="0">
                <a:solidFill>
                  <a:srgbClr val="FF0000"/>
                </a:solidFill>
                <a:latin typeface="MMC Display Condensed"/>
              </a:rPr>
              <a:t>HR’S INCREASINGLY IMPORTANT ROLE IN CYBER RISK MANAGEMENT</a:t>
            </a:r>
            <a:endParaRPr lang="en-US" b="1" i="0" cap="all" dirty="0">
              <a:solidFill>
                <a:srgbClr val="FF0000"/>
              </a:solidFill>
              <a:effectLst/>
              <a:latin typeface="MMC Display Condensed"/>
            </a:endParaRPr>
          </a:p>
        </p:txBody>
      </p:sp>
      <p:pic>
        <p:nvPicPr>
          <p:cNvPr id="8" name="Picture 7">
            <a:extLst>
              <a:ext uri="{FF2B5EF4-FFF2-40B4-BE49-F238E27FC236}">
                <a16:creationId xmlns:a16="http://schemas.microsoft.com/office/drawing/2014/main" id="{ACBC262C-E9DE-4F41-91DB-58FBA2BB963B}"/>
              </a:ext>
            </a:extLst>
          </p:cNvPr>
          <p:cNvPicPr>
            <a:picLocks noChangeAspect="1"/>
          </p:cNvPicPr>
          <p:nvPr/>
        </p:nvPicPr>
        <p:blipFill>
          <a:blip r:embed="rId3"/>
          <a:stretch>
            <a:fillRect/>
          </a:stretch>
        </p:blipFill>
        <p:spPr>
          <a:xfrm>
            <a:off x="3018387" y="2388785"/>
            <a:ext cx="5275676" cy="2946443"/>
          </a:xfrm>
          <a:prstGeom prst="rect">
            <a:avLst/>
          </a:prstGeom>
        </p:spPr>
      </p:pic>
      <p:sp>
        <p:nvSpPr>
          <p:cNvPr id="9" name="Rectangle 8">
            <a:extLst>
              <a:ext uri="{FF2B5EF4-FFF2-40B4-BE49-F238E27FC236}">
                <a16:creationId xmlns:a16="http://schemas.microsoft.com/office/drawing/2014/main" id="{0BE202EA-38CA-42D6-A2A9-86B486C57BC8}"/>
              </a:ext>
            </a:extLst>
          </p:cNvPr>
          <p:cNvSpPr/>
          <p:nvPr/>
        </p:nvSpPr>
        <p:spPr>
          <a:xfrm>
            <a:off x="8651220" y="2388785"/>
            <a:ext cx="3277496" cy="2585323"/>
          </a:xfrm>
          <a:prstGeom prst="rect">
            <a:avLst/>
          </a:prstGeom>
        </p:spPr>
        <p:txBody>
          <a:bodyPr wrap="square">
            <a:spAutoFit/>
          </a:bodyPr>
          <a:lstStyle/>
          <a:p>
            <a:r>
              <a:rPr lang="en-US" dirty="0">
                <a:solidFill>
                  <a:srgbClr val="002C77"/>
                </a:solidFill>
                <a:latin typeface="noto-sans"/>
              </a:rPr>
              <a:t>human resource (HR)practitioners, most especially, are called to move away from their traditional administrative functions and to play a more strategic role in strengthening organizational capabilities</a:t>
            </a:r>
          </a:p>
        </p:txBody>
      </p:sp>
      <p:sp>
        <p:nvSpPr>
          <p:cNvPr id="10" name="Rectangle 9">
            <a:extLst>
              <a:ext uri="{FF2B5EF4-FFF2-40B4-BE49-F238E27FC236}">
                <a16:creationId xmlns:a16="http://schemas.microsoft.com/office/drawing/2014/main" id="{19603D9C-1EA9-4DDC-9006-5C5945BFFA1D}"/>
              </a:ext>
            </a:extLst>
          </p:cNvPr>
          <p:cNvSpPr/>
          <p:nvPr/>
        </p:nvSpPr>
        <p:spPr>
          <a:xfrm>
            <a:off x="505609" y="2472906"/>
            <a:ext cx="2234005" cy="2862322"/>
          </a:xfrm>
          <a:prstGeom prst="rect">
            <a:avLst/>
          </a:prstGeom>
        </p:spPr>
        <p:txBody>
          <a:bodyPr wrap="square">
            <a:spAutoFit/>
          </a:bodyPr>
          <a:lstStyle/>
          <a:p>
            <a:r>
              <a:rPr lang="en-US" dirty="0">
                <a:solidFill>
                  <a:srgbClr val="002C77"/>
                </a:solidFill>
                <a:latin typeface="noto-sans"/>
              </a:rPr>
              <a:t>Cybersecurity Culture</a:t>
            </a:r>
            <a:endParaRPr lang="en-US" dirty="0">
              <a:solidFill>
                <a:srgbClr val="000000"/>
              </a:solidFill>
              <a:latin typeface="noto-sans"/>
            </a:endParaRPr>
          </a:p>
          <a:p>
            <a:r>
              <a:rPr lang="en-US" dirty="0">
                <a:solidFill>
                  <a:srgbClr val="002C77"/>
                </a:solidFill>
                <a:latin typeface="noto-sans"/>
              </a:rPr>
              <a:t>HR is usually the first (and last) point of contact for employees and therefore plays an important role in creating and maintaining a robust cybersecurity culture</a:t>
            </a:r>
            <a:r>
              <a:rPr lang="en-US" dirty="0">
                <a:solidFill>
                  <a:srgbClr val="000000"/>
                </a:solidFill>
                <a:latin typeface="noto-sans"/>
              </a:rPr>
              <a:t>.</a:t>
            </a:r>
            <a:endParaRPr lang="en-US" b="0" i="0" dirty="0">
              <a:solidFill>
                <a:srgbClr val="000000"/>
              </a:solidFill>
              <a:effectLst/>
              <a:latin typeface="noto-sans"/>
            </a:endParaRPr>
          </a:p>
        </p:txBody>
      </p:sp>
      <p:sp>
        <p:nvSpPr>
          <p:cNvPr id="11" name="TextBox 10">
            <a:extLst>
              <a:ext uri="{FF2B5EF4-FFF2-40B4-BE49-F238E27FC236}">
                <a16:creationId xmlns:a16="http://schemas.microsoft.com/office/drawing/2014/main" id="{69183F41-0848-4C65-87A8-BE0E67BD6DDE}"/>
              </a:ext>
            </a:extLst>
          </p:cNvPr>
          <p:cNvSpPr txBox="1"/>
          <p:nvPr/>
        </p:nvSpPr>
        <p:spPr>
          <a:xfrm>
            <a:off x="505609" y="136525"/>
            <a:ext cx="4001845" cy="81152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17CE7EB9-CFB2-4A05-8996-4FABB5507FB1}"/>
              </a:ext>
            </a:extLst>
          </p:cNvPr>
          <p:cNvSpPr txBox="1"/>
          <p:nvPr/>
        </p:nvSpPr>
        <p:spPr>
          <a:xfrm>
            <a:off x="350407" y="346907"/>
            <a:ext cx="10934365" cy="978729"/>
          </a:xfrm>
          <a:prstGeom prst="rect">
            <a:avLst/>
          </a:prstGeom>
          <a:noFill/>
        </p:spPr>
        <p:txBody>
          <a:bodyPr wrap="square" rtlCol="0">
            <a:spAutoFit/>
          </a:bodyPr>
          <a:lstStyle/>
          <a:p>
            <a:pPr>
              <a:lnSpc>
                <a:spcPct val="90000"/>
              </a:lnSpc>
              <a:spcBef>
                <a:spcPct val="0"/>
              </a:spcBef>
            </a:pPr>
            <a:r>
              <a:rPr lang="en-US" sz="3200" b="1" dirty="0">
                <a:solidFill>
                  <a:srgbClr val="009999"/>
                </a:solidFill>
                <a:latin typeface="+mj-lt"/>
                <a:ea typeface="+mj-ea"/>
                <a:cs typeface="+mj-cs"/>
              </a:rPr>
              <a:t>It is a time for game changer – HR to take ownership to the Cyber Security awareness program </a:t>
            </a:r>
          </a:p>
        </p:txBody>
      </p:sp>
    </p:spTree>
    <p:extLst>
      <p:ext uri="{BB962C8B-B14F-4D97-AF65-F5344CB8AC3E}">
        <p14:creationId xmlns:p14="http://schemas.microsoft.com/office/powerpoint/2010/main" val="24403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2D51F2-9825-4102-AE20-78019057B7D7}"/>
              </a:ext>
            </a:extLst>
          </p:cNvPr>
          <p:cNvPicPr>
            <a:picLocks noChangeAspect="1"/>
          </p:cNvPicPr>
          <p:nvPr/>
        </p:nvPicPr>
        <p:blipFill>
          <a:blip r:embed="rId3"/>
          <a:stretch>
            <a:fillRect/>
          </a:stretch>
        </p:blipFill>
        <p:spPr>
          <a:xfrm>
            <a:off x="147045" y="1957510"/>
            <a:ext cx="12044955" cy="3946085"/>
          </a:xfrm>
          <a:prstGeom prst="rect">
            <a:avLst/>
          </a:prstGeom>
        </p:spPr>
      </p:pic>
      <p:sp>
        <p:nvSpPr>
          <p:cNvPr id="4" name="Title 1">
            <a:extLst>
              <a:ext uri="{FF2B5EF4-FFF2-40B4-BE49-F238E27FC236}">
                <a16:creationId xmlns:a16="http://schemas.microsoft.com/office/drawing/2014/main" id="{942029D7-8645-4044-9DB7-93CE6D4ACCC8}"/>
              </a:ext>
            </a:extLst>
          </p:cNvPr>
          <p:cNvSpPr txBox="1">
            <a:spLocks/>
          </p:cNvSpPr>
          <p:nvPr/>
        </p:nvSpPr>
        <p:spPr>
          <a:xfrm>
            <a:off x="335279" y="3883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9999"/>
                </a:solidFill>
              </a:rPr>
              <a:t>Risk-based security awareness program -based on the behavioral feedback of the users</a:t>
            </a:r>
          </a:p>
          <a:p>
            <a:br>
              <a:rPr lang="en-US" dirty="0"/>
            </a:br>
            <a:r>
              <a:rPr lang="en-US" dirty="0"/>
              <a:t> </a:t>
            </a:r>
          </a:p>
        </p:txBody>
      </p:sp>
    </p:spTree>
    <p:extLst>
      <p:ext uri="{BB962C8B-B14F-4D97-AF65-F5344CB8AC3E}">
        <p14:creationId xmlns:p14="http://schemas.microsoft.com/office/powerpoint/2010/main" val="95233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1B166-F2C8-48CD-AABD-28603BD7E687}"/>
              </a:ext>
            </a:extLst>
          </p:cNvPr>
          <p:cNvSpPr>
            <a:spLocks noGrp="1"/>
          </p:cNvSpPr>
          <p:nvPr>
            <p:ph type="dt" sz="half" idx="10"/>
          </p:nvPr>
        </p:nvSpPr>
        <p:spPr/>
        <p:txBody>
          <a:bodyPr/>
          <a:lstStyle/>
          <a:p>
            <a:fld id="{CFDD83C9-EF20-4497-A8EA-68BF223BADF2}" type="datetime10">
              <a:rPr lang="en-US" smtClean="0"/>
              <a:t>08:57</a:t>
            </a:fld>
            <a:endParaRPr lang="en-US"/>
          </a:p>
        </p:txBody>
      </p:sp>
      <p:sp>
        <p:nvSpPr>
          <p:cNvPr id="4" name="Title 1">
            <a:extLst>
              <a:ext uri="{FF2B5EF4-FFF2-40B4-BE49-F238E27FC236}">
                <a16:creationId xmlns:a16="http://schemas.microsoft.com/office/drawing/2014/main" id="{D2ED3CF9-F2DB-40A4-8317-8C94A2E4E31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9999"/>
                </a:solidFill>
              </a:rPr>
              <a:t>Make a interactive</a:t>
            </a:r>
          </a:p>
        </p:txBody>
      </p:sp>
      <p:sp>
        <p:nvSpPr>
          <p:cNvPr id="5" name="Rectangle 4">
            <a:extLst>
              <a:ext uri="{FF2B5EF4-FFF2-40B4-BE49-F238E27FC236}">
                <a16:creationId xmlns:a16="http://schemas.microsoft.com/office/drawing/2014/main" id="{74465A84-74FD-4DD1-9076-CCD7CA4E7E8B}"/>
              </a:ext>
            </a:extLst>
          </p:cNvPr>
          <p:cNvSpPr/>
          <p:nvPr/>
        </p:nvSpPr>
        <p:spPr>
          <a:xfrm>
            <a:off x="601980" y="1336358"/>
            <a:ext cx="9833610" cy="4647426"/>
          </a:xfrm>
          <a:prstGeom prst="rect">
            <a:avLst/>
          </a:prstGeom>
        </p:spPr>
        <p:txBody>
          <a:bodyPr wrap="square">
            <a:spAutoFit/>
          </a:bodyPr>
          <a:lstStyle/>
          <a:p>
            <a:pPr marL="285750" indent="-285750">
              <a:buClr>
                <a:srgbClr val="FF0000"/>
              </a:buClr>
              <a:buFontTx/>
              <a:buChar char="→"/>
            </a:pPr>
            <a:r>
              <a:rPr lang="en-US" sz="2000" b="1" dirty="0">
                <a:solidFill>
                  <a:srgbClr val="000000"/>
                </a:solidFill>
                <a:latin typeface="Poppins"/>
              </a:rPr>
              <a:t>Using security awareness training via various channels? (Slack, Teams, Mobile, Email….)</a:t>
            </a:r>
          </a:p>
          <a:p>
            <a:pPr marL="285750" indent="-285750">
              <a:buClr>
                <a:srgbClr val="FF0000"/>
              </a:buClr>
              <a:buFontTx/>
              <a:buChar char="→"/>
            </a:pPr>
            <a:endParaRPr lang="en-US" sz="2000" b="1" dirty="0">
              <a:solidFill>
                <a:srgbClr val="000000"/>
              </a:solidFill>
              <a:latin typeface="Poppins"/>
            </a:endParaRPr>
          </a:p>
          <a:p>
            <a:pPr marL="285750" indent="-285750">
              <a:buClr>
                <a:srgbClr val="FF0000"/>
              </a:buClr>
              <a:buFontTx/>
              <a:buChar char="→"/>
            </a:pPr>
            <a:r>
              <a:rPr lang="en-US" sz="2000" b="1" dirty="0">
                <a:solidFill>
                  <a:srgbClr val="000000"/>
                </a:solidFill>
                <a:latin typeface="Poppins"/>
              </a:rPr>
              <a:t>Provide security awareness training in various formats. (For example, live action, animation, gamification)</a:t>
            </a:r>
          </a:p>
          <a:p>
            <a:pPr marL="285750" indent="-285750">
              <a:buClr>
                <a:srgbClr val="FF0000"/>
              </a:buClr>
              <a:buFontTx/>
              <a:buChar char="→"/>
            </a:pPr>
            <a:endParaRPr lang="en-US" sz="2000" b="1" dirty="0">
              <a:solidFill>
                <a:srgbClr val="000000"/>
              </a:solidFill>
              <a:latin typeface="Poppins"/>
            </a:endParaRPr>
          </a:p>
          <a:p>
            <a:pPr marL="285750" indent="-285750">
              <a:buClr>
                <a:srgbClr val="FF0000"/>
              </a:buClr>
              <a:buFontTx/>
              <a:buChar char="→"/>
            </a:pPr>
            <a:r>
              <a:rPr lang="en-US" sz="2000" b="1" dirty="0"/>
              <a:t>Testing</a:t>
            </a:r>
            <a:r>
              <a:rPr lang="en-US" sz="2000" dirty="0"/>
              <a:t> - </a:t>
            </a:r>
            <a:r>
              <a:rPr lang="en-US" sz="2000" dirty="0">
                <a:latin typeface="-apple-system"/>
              </a:rPr>
              <a:t>Security awareness training that is scenario-based or "in the moment"-based creates memories that can develop into positive habits.</a:t>
            </a:r>
          </a:p>
          <a:p>
            <a:pPr marL="285750" indent="-285750">
              <a:buClr>
                <a:srgbClr val="FF0000"/>
              </a:buClr>
              <a:buFontTx/>
              <a:buChar char="→"/>
            </a:pPr>
            <a:endParaRPr lang="en-US" sz="2000" dirty="0"/>
          </a:p>
          <a:p>
            <a:pPr marL="285750" indent="-285750">
              <a:buClr>
                <a:srgbClr val="FF0000"/>
              </a:buClr>
              <a:buFontTx/>
              <a:buChar char="→"/>
            </a:pPr>
            <a:r>
              <a:rPr lang="en-US" sz="2000" b="1" dirty="0"/>
              <a:t>Phishing simulations </a:t>
            </a:r>
            <a:r>
              <a:rPr lang="en-US" sz="2000" dirty="0"/>
              <a:t>prompt employees to either click a link, report the phish, or do nothing. </a:t>
            </a:r>
          </a:p>
          <a:p>
            <a:pPr>
              <a:buClr>
                <a:srgbClr val="FF0000"/>
              </a:buClr>
            </a:pPr>
            <a:endParaRPr lang="en-US" sz="2000" dirty="0"/>
          </a:p>
          <a:p>
            <a:pPr marL="285750" indent="-285750">
              <a:buClr>
                <a:srgbClr val="FF0000"/>
              </a:buClr>
              <a:buFontTx/>
              <a:buChar char="→"/>
            </a:pPr>
            <a:r>
              <a:rPr lang="en-US" sz="2000" b="1" dirty="0" err="1"/>
              <a:t>Fedback</a:t>
            </a:r>
            <a:r>
              <a:rPr lang="en-US" sz="2000" b="1" dirty="0"/>
              <a:t> &amp; Reporting</a:t>
            </a:r>
            <a:r>
              <a:rPr lang="en-US" sz="2000" dirty="0"/>
              <a:t> -  Reporting is also useful for optimizing campaigns based on past results. You want to be able to see what is working well and what can be improved upon.</a:t>
            </a:r>
          </a:p>
          <a:p>
            <a:endParaRPr lang="en-US" dirty="0"/>
          </a:p>
          <a:p>
            <a:endParaRPr lang="en-US" dirty="0"/>
          </a:p>
        </p:txBody>
      </p:sp>
    </p:spTree>
    <p:extLst>
      <p:ext uri="{BB962C8B-B14F-4D97-AF65-F5344CB8AC3E}">
        <p14:creationId xmlns:p14="http://schemas.microsoft.com/office/powerpoint/2010/main" val="3508852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FCD9-F0CB-4F20-AAA8-75710C9471DB}"/>
              </a:ext>
            </a:extLst>
          </p:cNvPr>
          <p:cNvSpPr>
            <a:spLocks noGrp="1"/>
          </p:cNvSpPr>
          <p:nvPr>
            <p:ph type="title"/>
          </p:nvPr>
        </p:nvSpPr>
        <p:spPr>
          <a:xfrm>
            <a:off x="586740" y="318453"/>
            <a:ext cx="11254740" cy="1325563"/>
          </a:xfrm>
        </p:spPr>
        <p:txBody>
          <a:bodyPr/>
          <a:lstStyle/>
          <a:p>
            <a:r>
              <a:rPr lang="en-US" b="1" dirty="0">
                <a:solidFill>
                  <a:srgbClr val="009999"/>
                </a:solidFill>
              </a:rPr>
              <a:t>Avoids the traditional </a:t>
            </a:r>
            <a:br>
              <a:rPr lang="en-US" b="1" dirty="0">
                <a:solidFill>
                  <a:srgbClr val="009999"/>
                </a:solidFill>
              </a:rPr>
            </a:br>
            <a:r>
              <a:rPr lang="en-US" b="1" dirty="0">
                <a:solidFill>
                  <a:srgbClr val="009999"/>
                </a:solidFill>
              </a:rPr>
              <a:t>“security versus convenience” tradeoffs</a:t>
            </a:r>
          </a:p>
        </p:txBody>
      </p:sp>
      <p:pic>
        <p:nvPicPr>
          <p:cNvPr id="3" name="Picture 2">
            <a:extLst>
              <a:ext uri="{FF2B5EF4-FFF2-40B4-BE49-F238E27FC236}">
                <a16:creationId xmlns:a16="http://schemas.microsoft.com/office/drawing/2014/main" id="{2C57EDAE-97B8-4BE0-81BD-0DB3AF4BA5D3}"/>
              </a:ext>
            </a:extLst>
          </p:cNvPr>
          <p:cNvPicPr>
            <a:picLocks noChangeAspect="1"/>
          </p:cNvPicPr>
          <p:nvPr/>
        </p:nvPicPr>
        <p:blipFill>
          <a:blip r:embed="rId3"/>
          <a:stretch>
            <a:fillRect/>
          </a:stretch>
        </p:blipFill>
        <p:spPr>
          <a:xfrm>
            <a:off x="2209800" y="1671793"/>
            <a:ext cx="6921817" cy="3311687"/>
          </a:xfrm>
          <a:prstGeom prst="rect">
            <a:avLst/>
          </a:prstGeom>
        </p:spPr>
      </p:pic>
      <p:sp>
        <p:nvSpPr>
          <p:cNvPr id="4" name="Rectangle 3">
            <a:extLst>
              <a:ext uri="{FF2B5EF4-FFF2-40B4-BE49-F238E27FC236}">
                <a16:creationId xmlns:a16="http://schemas.microsoft.com/office/drawing/2014/main" id="{5F342029-D12E-459C-B169-828E642EBECB}"/>
              </a:ext>
            </a:extLst>
          </p:cNvPr>
          <p:cNvSpPr/>
          <p:nvPr/>
        </p:nvSpPr>
        <p:spPr>
          <a:xfrm>
            <a:off x="586740" y="5023584"/>
            <a:ext cx="11129010" cy="646331"/>
          </a:xfrm>
          <a:prstGeom prst="rect">
            <a:avLst/>
          </a:prstGeom>
        </p:spPr>
        <p:txBody>
          <a:bodyPr wrap="square">
            <a:spAutoFit/>
          </a:bodyPr>
          <a:lstStyle/>
          <a:p>
            <a:r>
              <a:rPr lang="en-US" dirty="0"/>
              <a:t>  Example:</a:t>
            </a:r>
          </a:p>
          <a:p>
            <a:r>
              <a:rPr lang="en-US" dirty="0"/>
              <a:t> Longer passwords are seen as </a:t>
            </a:r>
            <a:r>
              <a:rPr lang="en-US" b="1" dirty="0">
                <a:solidFill>
                  <a:srgbClr val="FF0000"/>
                </a:solidFill>
              </a:rPr>
              <a:t>more secure </a:t>
            </a:r>
            <a:r>
              <a:rPr lang="en-US" dirty="0"/>
              <a:t>than shorter ones, but they’re also </a:t>
            </a:r>
            <a:r>
              <a:rPr lang="en-US" dirty="0">
                <a:solidFill>
                  <a:srgbClr val="FF0000"/>
                </a:solidFill>
              </a:rPr>
              <a:t>harder to remember </a:t>
            </a:r>
            <a:r>
              <a:rPr lang="en-US" dirty="0"/>
              <a:t>and type</a:t>
            </a:r>
          </a:p>
        </p:txBody>
      </p:sp>
      <p:sp>
        <p:nvSpPr>
          <p:cNvPr id="5" name="Rectangle 4">
            <a:extLst>
              <a:ext uri="{FF2B5EF4-FFF2-40B4-BE49-F238E27FC236}">
                <a16:creationId xmlns:a16="http://schemas.microsoft.com/office/drawing/2014/main" id="{9750ECDA-8BD6-4349-941A-7E21DE8C45CB}"/>
              </a:ext>
            </a:extLst>
          </p:cNvPr>
          <p:cNvSpPr/>
          <p:nvPr/>
        </p:nvSpPr>
        <p:spPr>
          <a:xfrm>
            <a:off x="670560" y="5710019"/>
            <a:ext cx="10382250" cy="369332"/>
          </a:xfrm>
          <a:prstGeom prst="rect">
            <a:avLst/>
          </a:prstGeom>
        </p:spPr>
        <p:txBody>
          <a:bodyPr wrap="square">
            <a:spAutoFit/>
          </a:bodyPr>
          <a:lstStyle/>
          <a:p>
            <a:r>
              <a:rPr lang="en-US" dirty="0">
                <a:latin typeface="-apple-system"/>
              </a:rPr>
              <a:t>Balance: “</a:t>
            </a:r>
            <a:r>
              <a:rPr lang="en-US" dirty="0">
                <a:solidFill>
                  <a:srgbClr val="000000"/>
                </a:solidFill>
                <a:latin typeface="-apple-system"/>
                <a:hlinkClick r:id="rId4"/>
              </a:rPr>
              <a:t>Choosing a hard-to-guess, but easy-to-remember password is important!</a:t>
            </a:r>
            <a:r>
              <a:rPr lang="en-US" dirty="0">
                <a:latin typeface="-apple-system"/>
              </a:rPr>
              <a:t>”</a:t>
            </a:r>
            <a:endParaRPr lang="en-US" dirty="0"/>
          </a:p>
        </p:txBody>
      </p:sp>
      <p:sp>
        <p:nvSpPr>
          <p:cNvPr id="6" name="Date Placeholder 5">
            <a:extLst>
              <a:ext uri="{FF2B5EF4-FFF2-40B4-BE49-F238E27FC236}">
                <a16:creationId xmlns:a16="http://schemas.microsoft.com/office/drawing/2014/main" id="{A2D4576C-08D9-44AA-8478-345C9E1F9A19}"/>
              </a:ext>
            </a:extLst>
          </p:cNvPr>
          <p:cNvSpPr>
            <a:spLocks noGrp="1"/>
          </p:cNvSpPr>
          <p:nvPr>
            <p:ph type="dt" sz="half" idx="10"/>
          </p:nvPr>
        </p:nvSpPr>
        <p:spPr/>
        <p:txBody>
          <a:bodyPr/>
          <a:lstStyle/>
          <a:p>
            <a:fld id="{297F8AC3-9B4B-498E-A576-FC354C7785BA}" type="datetime10">
              <a:rPr lang="en-US" smtClean="0"/>
              <a:t>08:57</a:t>
            </a:fld>
            <a:endParaRPr lang="en-US"/>
          </a:p>
        </p:txBody>
      </p:sp>
    </p:spTree>
    <p:extLst>
      <p:ext uri="{BB962C8B-B14F-4D97-AF65-F5344CB8AC3E}">
        <p14:creationId xmlns:p14="http://schemas.microsoft.com/office/powerpoint/2010/main" val="143686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C157-B443-40A8-909F-267BD6B6F49F}"/>
              </a:ext>
            </a:extLst>
          </p:cNvPr>
          <p:cNvSpPr>
            <a:spLocks noGrp="1"/>
          </p:cNvSpPr>
          <p:nvPr>
            <p:ph type="title"/>
          </p:nvPr>
        </p:nvSpPr>
        <p:spPr>
          <a:xfrm>
            <a:off x="723900" y="0"/>
            <a:ext cx="10515600" cy="1325563"/>
          </a:xfrm>
        </p:spPr>
        <p:txBody>
          <a:bodyPr/>
          <a:lstStyle/>
          <a:p>
            <a:r>
              <a:rPr lang="en-US" b="1" dirty="0">
                <a:solidFill>
                  <a:srgbClr val="009999"/>
                </a:solidFill>
              </a:rPr>
              <a:t>Calculate Security Awareness Training ROI</a:t>
            </a:r>
          </a:p>
        </p:txBody>
      </p:sp>
      <p:sp>
        <p:nvSpPr>
          <p:cNvPr id="4" name="Rectangle 3">
            <a:extLst>
              <a:ext uri="{FF2B5EF4-FFF2-40B4-BE49-F238E27FC236}">
                <a16:creationId xmlns:a16="http://schemas.microsoft.com/office/drawing/2014/main" id="{7632314B-FB39-44C4-AE27-B95B53B70F02}"/>
              </a:ext>
            </a:extLst>
          </p:cNvPr>
          <p:cNvSpPr/>
          <p:nvPr/>
        </p:nvSpPr>
        <p:spPr>
          <a:xfrm>
            <a:off x="437207" y="2070412"/>
            <a:ext cx="6096000" cy="923330"/>
          </a:xfrm>
          <a:prstGeom prst="rect">
            <a:avLst/>
          </a:prstGeom>
        </p:spPr>
        <p:txBody>
          <a:bodyPr>
            <a:spAutoFit/>
          </a:bodyPr>
          <a:lstStyle/>
          <a:p>
            <a:pPr>
              <a:buFont typeface="Arial" panose="020B0604020202020204" pitchFamily="34" charset="0"/>
              <a:buChar char="•"/>
            </a:pPr>
            <a:r>
              <a:rPr lang="en-US" dirty="0">
                <a:solidFill>
                  <a:srgbClr val="111928"/>
                </a:solidFill>
                <a:latin typeface="Open Sans"/>
              </a:rPr>
              <a:t>Costs of a security awareness training platform</a:t>
            </a:r>
          </a:p>
          <a:p>
            <a:pPr>
              <a:buFont typeface="Arial" panose="020B0604020202020204" pitchFamily="34" charset="0"/>
              <a:buChar char="•"/>
            </a:pPr>
            <a:r>
              <a:rPr lang="en-US" dirty="0">
                <a:solidFill>
                  <a:srgbClr val="111928"/>
                </a:solidFill>
                <a:latin typeface="Open Sans"/>
              </a:rPr>
              <a:t>Costs to implement an employee training program</a:t>
            </a:r>
          </a:p>
          <a:p>
            <a:pPr>
              <a:buFont typeface="Arial" panose="020B0604020202020204" pitchFamily="34" charset="0"/>
              <a:buChar char="•"/>
            </a:pPr>
            <a:r>
              <a:rPr lang="en-US" dirty="0">
                <a:solidFill>
                  <a:srgbClr val="111928"/>
                </a:solidFill>
                <a:latin typeface="Open Sans"/>
              </a:rPr>
              <a:t>Costs for employees to complete training</a:t>
            </a:r>
            <a:endParaRPr lang="en-US" b="0" i="0" dirty="0">
              <a:solidFill>
                <a:srgbClr val="111928"/>
              </a:solidFill>
              <a:effectLst/>
              <a:latin typeface="Open Sans"/>
            </a:endParaRPr>
          </a:p>
        </p:txBody>
      </p:sp>
      <p:sp>
        <p:nvSpPr>
          <p:cNvPr id="6" name="Rectangle 5">
            <a:extLst>
              <a:ext uri="{FF2B5EF4-FFF2-40B4-BE49-F238E27FC236}">
                <a16:creationId xmlns:a16="http://schemas.microsoft.com/office/drawing/2014/main" id="{8DC3D686-2E35-498F-B335-A1D88AC49A03}"/>
              </a:ext>
            </a:extLst>
          </p:cNvPr>
          <p:cNvSpPr/>
          <p:nvPr/>
        </p:nvSpPr>
        <p:spPr>
          <a:xfrm>
            <a:off x="4328016" y="1129435"/>
            <a:ext cx="5090304" cy="369332"/>
          </a:xfrm>
          <a:prstGeom prst="rect">
            <a:avLst/>
          </a:prstGeom>
        </p:spPr>
        <p:txBody>
          <a:bodyPr wrap="square">
            <a:spAutoFit/>
          </a:bodyPr>
          <a:lstStyle/>
          <a:p>
            <a:r>
              <a:rPr lang="en-US" b="1" dirty="0">
                <a:solidFill>
                  <a:srgbClr val="111928"/>
                </a:solidFill>
                <a:latin typeface="Open Sans"/>
              </a:rPr>
              <a:t>ROI = (Net benefit / Costs – 1) x 100%</a:t>
            </a:r>
            <a:endParaRPr lang="en-US" dirty="0"/>
          </a:p>
        </p:txBody>
      </p:sp>
      <p:sp>
        <p:nvSpPr>
          <p:cNvPr id="7" name="Rectangle 6">
            <a:extLst>
              <a:ext uri="{FF2B5EF4-FFF2-40B4-BE49-F238E27FC236}">
                <a16:creationId xmlns:a16="http://schemas.microsoft.com/office/drawing/2014/main" id="{65B2CA77-B7F0-4828-A8C0-0B1AC0458AEE}"/>
              </a:ext>
            </a:extLst>
          </p:cNvPr>
          <p:cNvSpPr/>
          <p:nvPr/>
        </p:nvSpPr>
        <p:spPr>
          <a:xfrm>
            <a:off x="437207" y="1727329"/>
            <a:ext cx="3890809" cy="369332"/>
          </a:xfrm>
          <a:prstGeom prst="rect">
            <a:avLst/>
          </a:prstGeom>
        </p:spPr>
        <p:txBody>
          <a:bodyPr wrap="none">
            <a:spAutoFit/>
          </a:bodyPr>
          <a:lstStyle/>
          <a:p>
            <a:r>
              <a:rPr lang="en-US" b="1" dirty="0">
                <a:solidFill>
                  <a:srgbClr val="111928"/>
                </a:solidFill>
                <a:latin typeface="RobotoSlab-Bold"/>
              </a:rPr>
              <a:t>security awareness training costs</a:t>
            </a:r>
            <a:endParaRPr lang="en-US" b="1" i="0" dirty="0">
              <a:solidFill>
                <a:srgbClr val="111928"/>
              </a:solidFill>
              <a:effectLst/>
              <a:latin typeface="RobotoSlab-Bold"/>
            </a:endParaRPr>
          </a:p>
        </p:txBody>
      </p:sp>
      <p:sp>
        <p:nvSpPr>
          <p:cNvPr id="8" name="Rectangle 7">
            <a:extLst>
              <a:ext uri="{FF2B5EF4-FFF2-40B4-BE49-F238E27FC236}">
                <a16:creationId xmlns:a16="http://schemas.microsoft.com/office/drawing/2014/main" id="{EC4DF980-7D28-4AA8-B48E-6E1DC5BF6D5B}"/>
              </a:ext>
            </a:extLst>
          </p:cNvPr>
          <p:cNvSpPr/>
          <p:nvPr/>
        </p:nvSpPr>
        <p:spPr>
          <a:xfrm>
            <a:off x="6096000" y="1628062"/>
            <a:ext cx="6225540" cy="1477328"/>
          </a:xfrm>
          <a:prstGeom prst="rect">
            <a:avLst/>
          </a:prstGeom>
        </p:spPr>
        <p:txBody>
          <a:bodyPr wrap="square">
            <a:spAutoFit/>
          </a:bodyPr>
          <a:lstStyle/>
          <a:p>
            <a:r>
              <a:rPr lang="en-US" b="1" dirty="0">
                <a:solidFill>
                  <a:srgbClr val="111928"/>
                </a:solidFill>
                <a:latin typeface="Open Sans"/>
              </a:rPr>
              <a:t>Other costs</a:t>
            </a:r>
            <a:endParaRPr lang="en-US" dirty="0">
              <a:solidFill>
                <a:srgbClr val="111928"/>
              </a:solidFill>
              <a:latin typeface="Open Sans"/>
            </a:endParaRPr>
          </a:p>
          <a:p>
            <a:r>
              <a:rPr lang="en-US" dirty="0">
                <a:solidFill>
                  <a:srgbClr val="111928"/>
                </a:solidFill>
                <a:latin typeface="Open Sans"/>
              </a:rPr>
              <a:t>Regulatory fines</a:t>
            </a:r>
          </a:p>
          <a:p>
            <a:pPr>
              <a:buFont typeface="Arial" panose="020B0604020202020204" pitchFamily="34" charset="0"/>
              <a:buChar char="•"/>
            </a:pPr>
            <a:r>
              <a:rPr lang="en-US" dirty="0">
                <a:solidFill>
                  <a:srgbClr val="111928"/>
                </a:solidFill>
                <a:latin typeface="Open Sans"/>
              </a:rPr>
              <a:t>Lawsuits</a:t>
            </a:r>
          </a:p>
          <a:p>
            <a:pPr>
              <a:buFont typeface="Arial" panose="020B0604020202020204" pitchFamily="34" charset="0"/>
              <a:buChar char="•"/>
            </a:pPr>
            <a:r>
              <a:rPr lang="en-US" dirty="0">
                <a:solidFill>
                  <a:srgbClr val="111928"/>
                </a:solidFill>
                <a:latin typeface="Open Sans"/>
              </a:rPr>
              <a:t>Loss of revenue</a:t>
            </a:r>
          </a:p>
          <a:p>
            <a:pPr>
              <a:buFont typeface="Arial" panose="020B0604020202020204" pitchFamily="34" charset="0"/>
              <a:buChar char="•"/>
            </a:pPr>
            <a:r>
              <a:rPr lang="en-US" dirty="0">
                <a:solidFill>
                  <a:srgbClr val="111928"/>
                </a:solidFill>
                <a:latin typeface="Open Sans"/>
              </a:rPr>
              <a:t>Loss of brand reputation</a:t>
            </a:r>
            <a:endParaRPr lang="en-US" b="0" i="0" dirty="0">
              <a:solidFill>
                <a:srgbClr val="111928"/>
              </a:solidFill>
              <a:effectLst/>
              <a:latin typeface="Open Sans"/>
            </a:endParaRPr>
          </a:p>
        </p:txBody>
      </p:sp>
      <p:pic>
        <p:nvPicPr>
          <p:cNvPr id="9" name="Picture 8">
            <a:extLst>
              <a:ext uri="{FF2B5EF4-FFF2-40B4-BE49-F238E27FC236}">
                <a16:creationId xmlns:a16="http://schemas.microsoft.com/office/drawing/2014/main" id="{AAE03266-7A9E-4919-8574-E18BBF6E3088}"/>
              </a:ext>
            </a:extLst>
          </p:cNvPr>
          <p:cNvPicPr>
            <a:picLocks noChangeAspect="1"/>
          </p:cNvPicPr>
          <p:nvPr/>
        </p:nvPicPr>
        <p:blipFill>
          <a:blip r:embed="rId3"/>
          <a:stretch>
            <a:fillRect/>
          </a:stretch>
        </p:blipFill>
        <p:spPr>
          <a:xfrm>
            <a:off x="1680210" y="3224862"/>
            <a:ext cx="6629400" cy="3457575"/>
          </a:xfrm>
          <a:prstGeom prst="rect">
            <a:avLst/>
          </a:prstGeom>
        </p:spPr>
      </p:pic>
      <p:sp>
        <p:nvSpPr>
          <p:cNvPr id="10" name="TextBox 9">
            <a:extLst>
              <a:ext uri="{FF2B5EF4-FFF2-40B4-BE49-F238E27FC236}">
                <a16:creationId xmlns:a16="http://schemas.microsoft.com/office/drawing/2014/main" id="{85B20115-6658-4D04-87AA-CBAF9F34154E}"/>
              </a:ext>
            </a:extLst>
          </p:cNvPr>
          <p:cNvSpPr txBox="1"/>
          <p:nvPr/>
        </p:nvSpPr>
        <p:spPr>
          <a:xfrm>
            <a:off x="6533207" y="6297562"/>
            <a:ext cx="1120140" cy="369332"/>
          </a:xfrm>
          <a:prstGeom prst="rect">
            <a:avLst/>
          </a:prstGeom>
          <a:solidFill>
            <a:schemeClr val="bg1"/>
          </a:solidFill>
        </p:spPr>
        <p:txBody>
          <a:bodyPr wrap="square" rtlCol="0">
            <a:spAutoFit/>
          </a:bodyPr>
          <a:lstStyle/>
          <a:p>
            <a:pPr algn="ctr"/>
            <a:r>
              <a:rPr lang="en-US" b="1" dirty="0">
                <a:solidFill>
                  <a:srgbClr val="0070C0"/>
                </a:solidFill>
              </a:rPr>
              <a:t>662 %</a:t>
            </a:r>
          </a:p>
        </p:txBody>
      </p:sp>
      <p:sp>
        <p:nvSpPr>
          <p:cNvPr id="11" name="Right Brace 10">
            <a:extLst>
              <a:ext uri="{FF2B5EF4-FFF2-40B4-BE49-F238E27FC236}">
                <a16:creationId xmlns:a16="http://schemas.microsoft.com/office/drawing/2014/main" id="{12802DEA-C006-4653-8D99-C78EE262CB7C}"/>
              </a:ext>
            </a:extLst>
          </p:cNvPr>
          <p:cNvSpPr/>
          <p:nvPr/>
        </p:nvSpPr>
        <p:spPr>
          <a:xfrm>
            <a:off x="8389620" y="4269016"/>
            <a:ext cx="274320" cy="9093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40A6023-2873-452C-AEEE-27DC90C5FAE2}"/>
              </a:ext>
            </a:extLst>
          </p:cNvPr>
          <p:cNvSpPr txBox="1"/>
          <p:nvPr/>
        </p:nvSpPr>
        <p:spPr>
          <a:xfrm>
            <a:off x="8835390" y="4400549"/>
            <a:ext cx="3131820" cy="369332"/>
          </a:xfrm>
          <a:prstGeom prst="rect">
            <a:avLst/>
          </a:prstGeom>
          <a:noFill/>
        </p:spPr>
        <p:txBody>
          <a:bodyPr wrap="square" rtlCol="0">
            <a:spAutoFit/>
          </a:bodyPr>
          <a:lstStyle/>
          <a:p>
            <a:r>
              <a:rPr lang="en-US" dirty="0" err="1"/>
              <a:t>NetBenefit</a:t>
            </a:r>
            <a:r>
              <a:rPr lang="en-US" dirty="0"/>
              <a:t> = before - after</a:t>
            </a:r>
          </a:p>
        </p:txBody>
      </p:sp>
      <p:sp>
        <p:nvSpPr>
          <p:cNvPr id="13" name="Right Brace 12">
            <a:extLst>
              <a:ext uri="{FF2B5EF4-FFF2-40B4-BE49-F238E27FC236}">
                <a16:creationId xmlns:a16="http://schemas.microsoft.com/office/drawing/2014/main" id="{AF224283-5718-41D7-9EB5-50C909DC3026}"/>
              </a:ext>
            </a:extLst>
          </p:cNvPr>
          <p:cNvSpPr/>
          <p:nvPr/>
        </p:nvSpPr>
        <p:spPr>
          <a:xfrm>
            <a:off x="8389620" y="5178414"/>
            <a:ext cx="274320" cy="765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E08D670-30FA-46C4-8E9C-71BEE07D92D3}"/>
              </a:ext>
            </a:extLst>
          </p:cNvPr>
          <p:cNvSpPr txBox="1"/>
          <p:nvPr/>
        </p:nvSpPr>
        <p:spPr>
          <a:xfrm>
            <a:off x="8945880" y="5359233"/>
            <a:ext cx="3131820" cy="369332"/>
          </a:xfrm>
          <a:prstGeom prst="rect">
            <a:avLst/>
          </a:prstGeom>
          <a:noFill/>
        </p:spPr>
        <p:txBody>
          <a:bodyPr wrap="square" rtlCol="0">
            <a:spAutoFit/>
          </a:bodyPr>
          <a:lstStyle/>
          <a:p>
            <a:r>
              <a:rPr lang="en-US" dirty="0"/>
              <a:t>Costs</a:t>
            </a:r>
          </a:p>
        </p:txBody>
      </p:sp>
    </p:spTree>
    <p:extLst>
      <p:ext uri="{BB962C8B-B14F-4D97-AF65-F5344CB8AC3E}">
        <p14:creationId xmlns:p14="http://schemas.microsoft.com/office/powerpoint/2010/main" val="1254286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C9E4-24B2-4E1C-BFC7-597D7A4A1778}"/>
              </a:ext>
            </a:extLst>
          </p:cNvPr>
          <p:cNvSpPr>
            <a:spLocks noGrp="1"/>
          </p:cNvSpPr>
          <p:nvPr>
            <p:ph type="title"/>
          </p:nvPr>
        </p:nvSpPr>
        <p:spPr/>
        <p:txBody>
          <a:bodyPr/>
          <a:lstStyle/>
          <a:p>
            <a:r>
              <a:rPr lang="en-US" dirty="0"/>
              <a:t>Audit role in the process</a:t>
            </a:r>
          </a:p>
        </p:txBody>
      </p:sp>
      <p:pic>
        <p:nvPicPr>
          <p:cNvPr id="10" name="Picture 9">
            <a:extLst>
              <a:ext uri="{FF2B5EF4-FFF2-40B4-BE49-F238E27FC236}">
                <a16:creationId xmlns:a16="http://schemas.microsoft.com/office/drawing/2014/main" id="{A30D665D-CE07-479B-A41D-898940BBE3C6}"/>
              </a:ext>
            </a:extLst>
          </p:cNvPr>
          <p:cNvPicPr>
            <a:picLocks noChangeAspect="1"/>
          </p:cNvPicPr>
          <p:nvPr/>
        </p:nvPicPr>
        <p:blipFill>
          <a:blip r:embed="rId3"/>
          <a:stretch>
            <a:fillRect/>
          </a:stretch>
        </p:blipFill>
        <p:spPr>
          <a:xfrm>
            <a:off x="1091789" y="1602161"/>
            <a:ext cx="8782050" cy="3438525"/>
          </a:xfrm>
          <a:prstGeom prst="rect">
            <a:avLst/>
          </a:prstGeom>
        </p:spPr>
      </p:pic>
      <p:sp>
        <p:nvSpPr>
          <p:cNvPr id="3" name="Date Placeholder 2">
            <a:extLst>
              <a:ext uri="{FF2B5EF4-FFF2-40B4-BE49-F238E27FC236}">
                <a16:creationId xmlns:a16="http://schemas.microsoft.com/office/drawing/2014/main" id="{08680DCE-6D6F-414D-88F5-AB05CB783646}"/>
              </a:ext>
            </a:extLst>
          </p:cNvPr>
          <p:cNvSpPr>
            <a:spLocks noGrp="1"/>
          </p:cNvSpPr>
          <p:nvPr>
            <p:ph type="dt" sz="half" idx="10"/>
          </p:nvPr>
        </p:nvSpPr>
        <p:spPr/>
        <p:txBody>
          <a:bodyPr/>
          <a:lstStyle/>
          <a:p>
            <a:fld id="{E7DF4148-248F-4538-9A04-29151BA82886}" type="datetime10">
              <a:rPr lang="en-US" smtClean="0"/>
              <a:t>08:57</a:t>
            </a:fld>
            <a:endParaRPr lang="en-US"/>
          </a:p>
        </p:txBody>
      </p:sp>
    </p:spTree>
    <p:extLst>
      <p:ext uri="{BB962C8B-B14F-4D97-AF65-F5344CB8AC3E}">
        <p14:creationId xmlns:p14="http://schemas.microsoft.com/office/powerpoint/2010/main" val="6306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C9E4-24B2-4E1C-BFC7-597D7A4A1778}"/>
              </a:ext>
            </a:extLst>
          </p:cNvPr>
          <p:cNvSpPr>
            <a:spLocks noGrp="1"/>
          </p:cNvSpPr>
          <p:nvPr>
            <p:ph type="title"/>
          </p:nvPr>
        </p:nvSpPr>
        <p:spPr>
          <a:xfrm>
            <a:off x="198120" y="292828"/>
            <a:ext cx="10515600" cy="594068"/>
          </a:xfrm>
        </p:spPr>
        <p:txBody>
          <a:bodyPr>
            <a:normAutofit fontScale="90000"/>
          </a:bodyPr>
          <a:lstStyle/>
          <a:p>
            <a:r>
              <a:rPr lang="en-US" b="1" dirty="0"/>
              <a:t>Security Awareness Training - Audit Program</a:t>
            </a:r>
          </a:p>
        </p:txBody>
      </p:sp>
      <p:sp>
        <p:nvSpPr>
          <p:cNvPr id="3" name="Rectangle 2">
            <a:extLst>
              <a:ext uri="{FF2B5EF4-FFF2-40B4-BE49-F238E27FC236}">
                <a16:creationId xmlns:a16="http://schemas.microsoft.com/office/drawing/2014/main" id="{555234A4-A472-496F-9852-D9F6A16FD6E6}"/>
              </a:ext>
            </a:extLst>
          </p:cNvPr>
          <p:cNvSpPr/>
          <p:nvPr/>
        </p:nvSpPr>
        <p:spPr>
          <a:xfrm>
            <a:off x="198120" y="1186299"/>
            <a:ext cx="4720331" cy="369332"/>
          </a:xfrm>
          <a:prstGeom prst="rect">
            <a:avLst/>
          </a:prstGeom>
        </p:spPr>
        <p:txBody>
          <a:bodyPr wrap="none">
            <a:spAutoFit/>
          </a:bodyPr>
          <a:lstStyle/>
          <a:p>
            <a:r>
              <a:rPr lang="en-US" dirty="0">
                <a:solidFill>
                  <a:srgbClr val="0C354E"/>
                </a:solidFill>
                <a:highlight>
                  <a:srgbClr val="00FFFF"/>
                </a:highlight>
                <a:latin typeface="Roboto Condensed"/>
              </a:rPr>
              <a:t>Supporting Security Awareness and Training</a:t>
            </a:r>
            <a:endParaRPr lang="en-US" b="0" i="0" dirty="0">
              <a:solidFill>
                <a:srgbClr val="0C354E"/>
              </a:solidFill>
              <a:effectLst/>
              <a:highlight>
                <a:srgbClr val="00FFFF"/>
              </a:highlight>
              <a:latin typeface="Roboto Condensed"/>
            </a:endParaRPr>
          </a:p>
        </p:txBody>
      </p:sp>
      <p:sp>
        <p:nvSpPr>
          <p:cNvPr id="5" name="Rectangle 4">
            <a:extLst>
              <a:ext uri="{FF2B5EF4-FFF2-40B4-BE49-F238E27FC236}">
                <a16:creationId xmlns:a16="http://schemas.microsoft.com/office/drawing/2014/main" id="{FFACBF71-B080-4A26-BB93-9016E9564F9A}"/>
              </a:ext>
            </a:extLst>
          </p:cNvPr>
          <p:cNvSpPr/>
          <p:nvPr/>
        </p:nvSpPr>
        <p:spPr>
          <a:xfrm>
            <a:off x="697563" y="1776803"/>
            <a:ext cx="8441775" cy="923330"/>
          </a:xfrm>
          <a:prstGeom prst="rect">
            <a:avLst/>
          </a:prstGeom>
        </p:spPr>
        <p:txBody>
          <a:bodyPr wrap="square">
            <a:spAutoFit/>
          </a:bodyPr>
          <a:lstStyle/>
          <a:p>
            <a:pPr marL="285750" indent="-285750">
              <a:buFont typeface="Arial" panose="020B0604020202020204" pitchFamily="34" charset="0"/>
              <a:buChar char="•"/>
            </a:pPr>
            <a:r>
              <a:rPr lang="en-US" i="1" dirty="0">
                <a:solidFill>
                  <a:srgbClr val="3B3B3B"/>
                </a:solidFill>
              </a:rPr>
              <a:t>Is there Security awareness and training plan ?</a:t>
            </a:r>
          </a:p>
          <a:p>
            <a:pPr marL="285750" indent="-285750">
              <a:buFont typeface="Arial" panose="020B0604020202020204" pitchFamily="34" charset="0"/>
              <a:buChar char="•"/>
            </a:pPr>
            <a:r>
              <a:rPr lang="en-US" i="1" dirty="0">
                <a:solidFill>
                  <a:srgbClr val="3B3B3B"/>
                </a:solidFill>
              </a:rPr>
              <a:t>Communication and support from senior management is established ?</a:t>
            </a:r>
            <a:endParaRPr lang="en-US" dirty="0"/>
          </a:p>
          <a:p>
            <a:endParaRPr lang="en-US" dirty="0"/>
          </a:p>
        </p:txBody>
      </p:sp>
      <p:sp>
        <p:nvSpPr>
          <p:cNvPr id="6" name="Rectangle 5">
            <a:extLst>
              <a:ext uri="{FF2B5EF4-FFF2-40B4-BE49-F238E27FC236}">
                <a16:creationId xmlns:a16="http://schemas.microsoft.com/office/drawing/2014/main" id="{D35A46B1-998A-4BB4-89F7-16799390EAFF}"/>
              </a:ext>
            </a:extLst>
          </p:cNvPr>
          <p:cNvSpPr/>
          <p:nvPr/>
        </p:nvSpPr>
        <p:spPr>
          <a:xfrm>
            <a:off x="372483" y="2851248"/>
            <a:ext cx="10166873" cy="369332"/>
          </a:xfrm>
          <a:prstGeom prst="rect">
            <a:avLst/>
          </a:prstGeom>
        </p:spPr>
        <p:txBody>
          <a:bodyPr wrap="square">
            <a:spAutoFit/>
          </a:bodyPr>
          <a:lstStyle/>
          <a:p>
            <a:r>
              <a:rPr lang="en-US" dirty="0">
                <a:solidFill>
                  <a:srgbClr val="0C354E"/>
                </a:solidFill>
                <a:highlight>
                  <a:srgbClr val="00FFFF"/>
                </a:highlight>
                <a:latin typeface="Roboto Condensed"/>
              </a:rPr>
              <a:t>Designing and Delivering Security Awareness and Training</a:t>
            </a:r>
            <a:endParaRPr lang="en-US" b="0" i="0" dirty="0">
              <a:solidFill>
                <a:srgbClr val="0C354E"/>
              </a:solidFill>
              <a:effectLst/>
              <a:highlight>
                <a:srgbClr val="00FFFF"/>
              </a:highlight>
              <a:latin typeface="Roboto Condensed"/>
            </a:endParaRPr>
          </a:p>
        </p:txBody>
      </p:sp>
      <p:sp>
        <p:nvSpPr>
          <p:cNvPr id="7" name="Rectangle 6">
            <a:extLst>
              <a:ext uri="{FF2B5EF4-FFF2-40B4-BE49-F238E27FC236}">
                <a16:creationId xmlns:a16="http://schemas.microsoft.com/office/drawing/2014/main" id="{C77C20F7-1433-4003-BC02-45481862479C}"/>
              </a:ext>
            </a:extLst>
          </p:cNvPr>
          <p:cNvSpPr/>
          <p:nvPr/>
        </p:nvSpPr>
        <p:spPr>
          <a:xfrm>
            <a:off x="975840" y="3323656"/>
            <a:ext cx="10351290" cy="1477328"/>
          </a:xfrm>
          <a:prstGeom prst="rect">
            <a:avLst/>
          </a:prstGeom>
        </p:spPr>
        <p:txBody>
          <a:bodyPr wrap="square">
            <a:spAutoFit/>
          </a:bodyPr>
          <a:lstStyle/>
          <a:p>
            <a:pPr marL="285750" indent="-285750">
              <a:buFont typeface="Arial" panose="020B0604020202020204" pitchFamily="34" charset="0"/>
              <a:buChar char="•"/>
            </a:pPr>
            <a:r>
              <a:rPr lang="en-US" i="1" dirty="0">
                <a:solidFill>
                  <a:srgbClr val="3B3B3B"/>
                </a:solidFill>
              </a:rPr>
              <a:t>Do you deliver departmental and role relevant security awareness training?</a:t>
            </a:r>
          </a:p>
          <a:p>
            <a:pPr marL="285750" indent="-285750">
              <a:buFont typeface="Arial" panose="020B0604020202020204" pitchFamily="34" charset="0"/>
              <a:buChar char="•"/>
            </a:pPr>
            <a:r>
              <a:rPr lang="en-US" i="1" dirty="0">
                <a:solidFill>
                  <a:srgbClr val="3B3B3B"/>
                </a:solidFill>
              </a:rPr>
              <a:t>Is your security awareness project tailored to specific threats and risks that affect your </a:t>
            </a:r>
            <a:r>
              <a:rPr lang="en-US" i="1" dirty="0" err="1">
                <a:solidFill>
                  <a:srgbClr val="3B3B3B"/>
                </a:solidFill>
              </a:rPr>
              <a:t>organisation</a:t>
            </a:r>
            <a:r>
              <a:rPr lang="en-US" i="1" dirty="0">
                <a:solidFill>
                  <a:srgbClr val="3B3B3B"/>
                </a:solidFill>
              </a:rPr>
              <a:t>?</a:t>
            </a:r>
          </a:p>
          <a:p>
            <a:pPr marL="285750" indent="-285750">
              <a:buFont typeface="Arial" panose="020B0604020202020204" pitchFamily="34" charset="0"/>
              <a:buChar char="•"/>
            </a:pPr>
            <a:r>
              <a:rPr lang="en-US" i="1" dirty="0">
                <a:solidFill>
                  <a:srgbClr val="3B3B3B"/>
                </a:solidFill>
              </a:rPr>
              <a:t>Do you provide security awareness training in various formats? (For example, live action, animation, gamification)</a:t>
            </a:r>
          </a:p>
          <a:p>
            <a:pPr marL="285750" indent="-285750">
              <a:buFont typeface="Arial" panose="020B0604020202020204" pitchFamily="34" charset="0"/>
              <a:buChar char="•"/>
            </a:pPr>
            <a:r>
              <a:rPr lang="en-US" i="1" dirty="0">
                <a:solidFill>
                  <a:srgbClr val="3B3B3B"/>
                </a:solidFill>
              </a:rPr>
              <a:t>Can your users consume security awareness training via various channels? (Slack, Teams, Mobile, Email)</a:t>
            </a:r>
          </a:p>
        </p:txBody>
      </p:sp>
      <p:sp>
        <p:nvSpPr>
          <p:cNvPr id="9" name="Rectangle 8">
            <a:extLst>
              <a:ext uri="{FF2B5EF4-FFF2-40B4-BE49-F238E27FC236}">
                <a16:creationId xmlns:a16="http://schemas.microsoft.com/office/drawing/2014/main" id="{51B7C54A-A718-490C-B8FE-D06A22F8FCF0}"/>
              </a:ext>
            </a:extLst>
          </p:cNvPr>
          <p:cNvSpPr/>
          <p:nvPr/>
        </p:nvSpPr>
        <p:spPr>
          <a:xfrm>
            <a:off x="372483" y="4960411"/>
            <a:ext cx="8542469" cy="646331"/>
          </a:xfrm>
          <a:prstGeom prst="rect">
            <a:avLst/>
          </a:prstGeom>
        </p:spPr>
        <p:txBody>
          <a:bodyPr wrap="square">
            <a:spAutoFit/>
          </a:bodyPr>
          <a:lstStyle/>
          <a:p>
            <a:r>
              <a:rPr lang="en-US" dirty="0">
                <a:solidFill>
                  <a:srgbClr val="0C354E"/>
                </a:solidFill>
                <a:highlight>
                  <a:srgbClr val="00FFFF"/>
                </a:highlight>
                <a:latin typeface="Roboto Condensed"/>
              </a:rPr>
              <a:t>Monitoring the Effectiveness of Security Awareness and Training</a:t>
            </a:r>
          </a:p>
          <a:p>
            <a:endParaRPr lang="en-US" b="0" i="0" dirty="0">
              <a:solidFill>
                <a:srgbClr val="0C354E"/>
              </a:solidFill>
              <a:effectLst/>
              <a:highlight>
                <a:srgbClr val="00FFFF"/>
              </a:highlight>
              <a:latin typeface="Roboto Condensed"/>
            </a:endParaRPr>
          </a:p>
        </p:txBody>
      </p:sp>
      <p:sp>
        <p:nvSpPr>
          <p:cNvPr id="10" name="Date Placeholder 9">
            <a:extLst>
              <a:ext uri="{FF2B5EF4-FFF2-40B4-BE49-F238E27FC236}">
                <a16:creationId xmlns:a16="http://schemas.microsoft.com/office/drawing/2014/main" id="{7042B071-15F1-4518-8442-4F9F27A62E69}"/>
              </a:ext>
            </a:extLst>
          </p:cNvPr>
          <p:cNvSpPr>
            <a:spLocks noGrp="1"/>
          </p:cNvSpPr>
          <p:nvPr>
            <p:ph type="dt" sz="half" idx="10"/>
          </p:nvPr>
        </p:nvSpPr>
        <p:spPr/>
        <p:txBody>
          <a:bodyPr/>
          <a:lstStyle/>
          <a:p>
            <a:fld id="{4DFAB90F-CC87-4341-93D6-A5CF69EF7C68}" type="datetime10">
              <a:rPr lang="en-US" smtClean="0"/>
              <a:t>08:57</a:t>
            </a:fld>
            <a:endParaRPr lang="en-US"/>
          </a:p>
        </p:txBody>
      </p:sp>
      <p:sp>
        <p:nvSpPr>
          <p:cNvPr id="11" name="TextBox 10">
            <a:extLst>
              <a:ext uri="{FF2B5EF4-FFF2-40B4-BE49-F238E27FC236}">
                <a16:creationId xmlns:a16="http://schemas.microsoft.com/office/drawing/2014/main" id="{D926D181-824A-4532-80B9-A2B2E4338502}"/>
              </a:ext>
            </a:extLst>
          </p:cNvPr>
          <p:cNvSpPr txBox="1"/>
          <p:nvPr/>
        </p:nvSpPr>
        <p:spPr>
          <a:xfrm>
            <a:off x="800100" y="5433020"/>
            <a:ext cx="10527030"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3B3B3B"/>
                </a:solidFill>
              </a:rPr>
              <a:t>Is the performance of your security awareness program regularly reviewed to provide evidence of employee engagement and analysis of people-based risk?</a:t>
            </a:r>
          </a:p>
          <a:p>
            <a:endParaRPr lang="en-US" dirty="0"/>
          </a:p>
        </p:txBody>
      </p:sp>
    </p:spTree>
    <p:extLst>
      <p:ext uri="{BB962C8B-B14F-4D97-AF65-F5344CB8AC3E}">
        <p14:creationId xmlns:p14="http://schemas.microsoft.com/office/powerpoint/2010/main" val="2442891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3628-63D5-4147-9556-5831AD0003A5}"/>
              </a:ext>
            </a:extLst>
          </p:cNvPr>
          <p:cNvPicPr>
            <a:picLocks noChangeAspect="1"/>
          </p:cNvPicPr>
          <p:nvPr/>
        </p:nvPicPr>
        <p:blipFill>
          <a:blip r:embed="rId2"/>
          <a:stretch>
            <a:fillRect/>
          </a:stretch>
        </p:blipFill>
        <p:spPr>
          <a:xfrm>
            <a:off x="2537763" y="344804"/>
            <a:ext cx="7406338" cy="2455546"/>
          </a:xfrm>
          <a:prstGeom prst="rect">
            <a:avLst/>
          </a:prstGeom>
        </p:spPr>
      </p:pic>
      <p:sp>
        <p:nvSpPr>
          <p:cNvPr id="2" name="TextBox 1">
            <a:extLst>
              <a:ext uri="{FF2B5EF4-FFF2-40B4-BE49-F238E27FC236}">
                <a16:creationId xmlns:a16="http://schemas.microsoft.com/office/drawing/2014/main" id="{4E1E057C-8D27-42FB-8063-7F40F3D3DBE4}"/>
              </a:ext>
            </a:extLst>
          </p:cNvPr>
          <p:cNvSpPr txBox="1"/>
          <p:nvPr/>
        </p:nvSpPr>
        <p:spPr>
          <a:xfrm>
            <a:off x="3519163" y="3505349"/>
            <a:ext cx="5443537" cy="584775"/>
          </a:xfrm>
          <a:prstGeom prst="rect">
            <a:avLst/>
          </a:prstGeom>
          <a:solidFill>
            <a:schemeClr val="accent1">
              <a:lumMod val="60000"/>
              <a:lumOff val="40000"/>
            </a:schemeClr>
          </a:solidFill>
        </p:spPr>
        <p:txBody>
          <a:bodyPr wrap="square" rtlCol="0">
            <a:spAutoFit/>
          </a:bodyPr>
          <a:lstStyle/>
          <a:p>
            <a:pPr algn="ctr"/>
            <a:r>
              <a:rPr lang="en-US" sz="3200" b="1" dirty="0"/>
              <a:t>https://edu.iksnets.com</a:t>
            </a:r>
          </a:p>
        </p:txBody>
      </p:sp>
      <p:sp>
        <p:nvSpPr>
          <p:cNvPr id="3" name="TextBox 2">
            <a:extLst>
              <a:ext uri="{FF2B5EF4-FFF2-40B4-BE49-F238E27FC236}">
                <a16:creationId xmlns:a16="http://schemas.microsoft.com/office/drawing/2014/main" id="{CCDDF1A5-0F2D-4EB5-8A8F-2354E066196F}"/>
              </a:ext>
            </a:extLst>
          </p:cNvPr>
          <p:cNvSpPr txBox="1"/>
          <p:nvPr/>
        </p:nvSpPr>
        <p:spPr>
          <a:xfrm>
            <a:off x="1085850" y="4672013"/>
            <a:ext cx="4000500" cy="369332"/>
          </a:xfrm>
          <a:prstGeom prst="rect">
            <a:avLst/>
          </a:prstGeom>
          <a:solidFill>
            <a:schemeClr val="accent1">
              <a:lumMod val="60000"/>
              <a:lumOff val="40000"/>
            </a:schemeClr>
          </a:solidFill>
        </p:spPr>
        <p:txBody>
          <a:bodyPr wrap="square" rtlCol="0">
            <a:spAutoFit/>
          </a:bodyPr>
          <a:lstStyle/>
          <a:p>
            <a:r>
              <a:rPr lang="en-US" b="1" dirty="0"/>
              <a:t>Mail to: edu@iksnets.com</a:t>
            </a:r>
          </a:p>
        </p:txBody>
      </p:sp>
      <p:sp>
        <p:nvSpPr>
          <p:cNvPr id="4" name="TextBox 3">
            <a:extLst>
              <a:ext uri="{FF2B5EF4-FFF2-40B4-BE49-F238E27FC236}">
                <a16:creationId xmlns:a16="http://schemas.microsoft.com/office/drawing/2014/main" id="{6FF893FA-E6A6-427D-BEC6-7385085A9452}"/>
              </a:ext>
            </a:extLst>
          </p:cNvPr>
          <p:cNvSpPr txBox="1"/>
          <p:nvPr/>
        </p:nvSpPr>
        <p:spPr>
          <a:xfrm>
            <a:off x="1085850" y="5314950"/>
            <a:ext cx="1914525" cy="369332"/>
          </a:xfrm>
          <a:prstGeom prst="rect">
            <a:avLst/>
          </a:prstGeom>
          <a:solidFill>
            <a:schemeClr val="accent1">
              <a:lumMod val="60000"/>
              <a:lumOff val="40000"/>
            </a:schemeClr>
          </a:solidFill>
        </p:spPr>
        <p:txBody>
          <a:bodyPr wrap="square" rtlCol="0">
            <a:spAutoFit/>
          </a:bodyPr>
          <a:lstStyle/>
          <a:p>
            <a:r>
              <a:rPr lang="en-US" b="1" dirty="0"/>
              <a:t>Code: 27280923</a:t>
            </a:r>
          </a:p>
        </p:txBody>
      </p:sp>
    </p:spTree>
    <p:extLst>
      <p:ext uri="{BB962C8B-B14F-4D97-AF65-F5344CB8AC3E}">
        <p14:creationId xmlns:p14="http://schemas.microsoft.com/office/powerpoint/2010/main" val="169326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A18B19-AB9A-4EB9-80AA-519A12E97D6A}"/>
              </a:ext>
            </a:extLst>
          </p:cNvPr>
          <p:cNvPicPr>
            <a:picLocks noChangeAspect="1"/>
          </p:cNvPicPr>
          <p:nvPr/>
        </p:nvPicPr>
        <p:blipFill>
          <a:blip r:embed="rId2"/>
          <a:stretch>
            <a:fillRect/>
          </a:stretch>
        </p:blipFill>
        <p:spPr>
          <a:xfrm>
            <a:off x="0" y="10650"/>
            <a:ext cx="12192000" cy="6847350"/>
          </a:xfrm>
          <a:prstGeom prst="rect">
            <a:avLst/>
          </a:prstGeom>
        </p:spPr>
      </p:pic>
      <p:sp>
        <p:nvSpPr>
          <p:cNvPr id="3" name="TextBox 2">
            <a:extLst>
              <a:ext uri="{FF2B5EF4-FFF2-40B4-BE49-F238E27FC236}">
                <a16:creationId xmlns:a16="http://schemas.microsoft.com/office/drawing/2014/main" id="{E4E61FA7-37B0-4EDE-92D6-C43B5E9E3963}"/>
              </a:ext>
            </a:extLst>
          </p:cNvPr>
          <p:cNvSpPr txBox="1"/>
          <p:nvPr/>
        </p:nvSpPr>
        <p:spPr>
          <a:xfrm>
            <a:off x="93149" y="6573914"/>
            <a:ext cx="2844800" cy="175433"/>
          </a:xfrm>
          <a:prstGeom prst="rect">
            <a:avLst/>
          </a:prstGeom>
          <a:noFill/>
        </p:spPr>
        <p:txBody>
          <a:bodyPr wrap="square" lIns="0" tIns="0" rIns="0" bIns="0" rtlCol="0">
            <a:spAutoFit/>
          </a:bodyPr>
          <a:lstStyle/>
          <a:p>
            <a:pPr>
              <a:lnSpc>
                <a:spcPct val="95000"/>
              </a:lnSpc>
              <a:spcAft>
                <a:spcPts val="800"/>
              </a:spcAft>
              <a:buClr>
                <a:schemeClr val="accent1"/>
              </a:buClr>
              <a:buSzPct val="120000"/>
            </a:pPr>
            <a:r>
              <a:rPr lang="en-US" sz="1200" dirty="0">
                <a:solidFill>
                  <a:schemeClr val="bg1"/>
                </a:solidFill>
              </a:rPr>
              <a:t>Source: Verizon, 2023</a:t>
            </a:r>
          </a:p>
        </p:txBody>
      </p:sp>
      <p:sp>
        <p:nvSpPr>
          <p:cNvPr id="5" name="TextBox 4">
            <a:extLst>
              <a:ext uri="{FF2B5EF4-FFF2-40B4-BE49-F238E27FC236}">
                <a16:creationId xmlns:a16="http://schemas.microsoft.com/office/drawing/2014/main" id="{4097CF3C-A966-408A-A679-247F40589B4C}"/>
              </a:ext>
            </a:extLst>
          </p:cNvPr>
          <p:cNvSpPr txBox="1"/>
          <p:nvPr/>
        </p:nvSpPr>
        <p:spPr>
          <a:xfrm>
            <a:off x="2691019" y="1861474"/>
            <a:ext cx="7746204" cy="2062103"/>
          </a:xfrm>
          <a:prstGeom prst="rect">
            <a:avLst/>
          </a:prstGeom>
          <a:solidFill>
            <a:schemeClr val="bg1"/>
          </a:solidFill>
        </p:spPr>
        <p:txBody>
          <a:bodyPr wrap="square" rtlCol="0">
            <a:spAutoFit/>
          </a:bodyPr>
          <a:lstStyle/>
          <a:p>
            <a:pPr algn="ctr"/>
            <a:r>
              <a:rPr lang="en-US" sz="3200" dirty="0">
                <a:solidFill>
                  <a:srgbClr val="FF0000"/>
                </a:solidFill>
              </a:rPr>
              <a:t>In 2008</a:t>
            </a:r>
            <a:r>
              <a:rPr lang="en-US" sz="3200" dirty="0"/>
              <a:t>, just as the iPhone was coming out and the app economy was developing, </a:t>
            </a:r>
            <a:r>
              <a:rPr lang="en-US" sz="3200" dirty="0">
                <a:solidFill>
                  <a:srgbClr val="FF0000"/>
                </a:solidFill>
              </a:rPr>
              <a:t>only 7%</a:t>
            </a:r>
            <a:r>
              <a:rPr lang="en-US" sz="3200" dirty="0"/>
              <a:t> of breaches involved compromised end-user devices </a:t>
            </a:r>
          </a:p>
        </p:txBody>
      </p:sp>
    </p:spTree>
    <p:extLst>
      <p:ext uri="{BB962C8B-B14F-4D97-AF65-F5344CB8AC3E}">
        <p14:creationId xmlns:p14="http://schemas.microsoft.com/office/powerpoint/2010/main" val="21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750"/>
                                        <p:tgtEl>
                                          <p:spTgt spid="5"/>
                                        </p:tgtEl>
                                      </p:cBhvr>
                                    </p:animEffect>
                                    <p:set>
                                      <p:cBhvr>
                                        <p:cTn id="7" dur="1" fill="hold">
                                          <p:stCondLst>
                                            <p:cond delay="749"/>
                                          </p:stCondLst>
                                        </p:cTn>
                                        <p:tgtEl>
                                          <p:spTgt spid="5"/>
                                        </p:tgtEl>
                                        <p:attrNameLst>
                                          <p:attrName>style.visibility</p:attrName>
                                        </p:attrNameLst>
                                      </p:cBhvr>
                                      <p:to>
                                        <p:strVal val="hidden"/>
                                      </p:to>
                                    </p:se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EE424-C69F-4D40-B5B6-D697C9B69844}"/>
              </a:ext>
            </a:extLst>
          </p:cNvPr>
          <p:cNvPicPr>
            <a:picLocks noChangeAspect="1"/>
          </p:cNvPicPr>
          <p:nvPr/>
        </p:nvPicPr>
        <p:blipFill>
          <a:blip r:embed="rId2"/>
          <a:stretch>
            <a:fillRect/>
          </a:stretch>
        </p:blipFill>
        <p:spPr>
          <a:xfrm>
            <a:off x="0" y="-28774"/>
            <a:ext cx="12191999" cy="6886774"/>
          </a:xfrm>
          <a:prstGeom prst="rect">
            <a:avLst/>
          </a:prstGeom>
        </p:spPr>
      </p:pic>
      <p:sp>
        <p:nvSpPr>
          <p:cNvPr id="2" name="Date Placeholder 1">
            <a:extLst>
              <a:ext uri="{FF2B5EF4-FFF2-40B4-BE49-F238E27FC236}">
                <a16:creationId xmlns:a16="http://schemas.microsoft.com/office/drawing/2014/main" id="{63073C4C-A533-4F32-AB01-90A867DDEBC2}"/>
              </a:ext>
            </a:extLst>
          </p:cNvPr>
          <p:cNvSpPr>
            <a:spLocks noGrp="1"/>
          </p:cNvSpPr>
          <p:nvPr>
            <p:ph type="dt" sz="half" idx="10"/>
          </p:nvPr>
        </p:nvSpPr>
        <p:spPr/>
        <p:txBody>
          <a:bodyPr/>
          <a:lstStyle/>
          <a:p>
            <a:fld id="{F165D941-DA0C-45D3-BF16-954DA1432F9D}" type="datetime10">
              <a:rPr lang="en-US" smtClean="0"/>
              <a:t>08:57</a:t>
            </a:fld>
            <a:endParaRPr lang="en-US"/>
          </a:p>
        </p:txBody>
      </p:sp>
    </p:spTree>
    <p:extLst>
      <p:ext uri="{BB962C8B-B14F-4D97-AF65-F5344CB8AC3E}">
        <p14:creationId xmlns:p14="http://schemas.microsoft.com/office/powerpoint/2010/main" val="696501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22D32E-791B-4E27-AB8A-62F0EAF9BF9B}"/>
              </a:ext>
            </a:extLst>
          </p:cNvPr>
          <p:cNvSpPr txBox="1"/>
          <p:nvPr/>
        </p:nvSpPr>
        <p:spPr>
          <a:xfrm>
            <a:off x="2560320" y="114300"/>
            <a:ext cx="5566410" cy="584775"/>
          </a:xfrm>
          <a:prstGeom prst="rect">
            <a:avLst/>
          </a:prstGeom>
          <a:noFill/>
        </p:spPr>
        <p:txBody>
          <a:bodyPr wrap="square" rtlCol="0">
            <a:spAutoFit/>
          </a:bodyPr>
          <a:lstStyle/>
          <a:p>
            <a:pPr algn="ctr"/>
            <a:r>
              <a:rPr lang="en-US" sz="3200" b="1" dirty="0"/>
              <a:t>Thank you.</a:t>
            </a:r>
          </a:p>
        </p:txBody>
      </p:sp>
      <p:pic>
        <p:nvPicPr>
          <p:cNvPr id="3" name="Picture 2">
            <a:extLst>
              <a:ext uri="{FF2B5EF4-FFF2-40B4-BE49-F238E27FC236}">
                <a16:creationId xmlns:a16="http://schemas.microsoft.com/office/drawing/2014/main" id="{DB07A509-9191-4A2A-8EC1-F945D237E441}"/>
              </a:ext>
            </a:extLst>
          </p:cNvPr>
          <p:cNvPicPr>
            <a:picLocks noChangeAspect="1"/>
          </p:cNvPicPr>
          <p:nvPr/>
        </p:nvPicPr>
        <p:blipFill>
          <a:blip r:embed="rId2"/>
          <a:stretch>
            <a:fillRect/>
          </a:stretch>
        </p:blipFill>
        <p:spPr>
          <a:xfrm>
            <a:off x="2834641" y="904513"/>
            <a:ext cx="5692140" cy="5748358"/>
          </a:xfrm>
          <a:prstGeom prst="rect">
            <a:avLst/>
          </a:prstGeom>
        </p:spPr>
      </p:pic>
      <p:sp>
        <p:nvSpPr>
          <p:cNvPr id="4" name="Date Placeholder 3">
            <a:extLst>
              <a:ext uri="{FF2B5EF4-FFF2-40B4-BE49-F238E27FC236}">
                <a16:creationId xmlns:a16="http://schemas.microsoft.com/office/drawing/2014/main" id="{E30B0898-7EB6-4005-8A79-5ACCB8EF9B8D}"/>
              </a:ext>
            </a:extLst>
          </p:cNvPr>
          <p:cNvSpPr>
            <a:spLocks noGrp="1"/>
          </p:cNvSpPr>
          <p:nvPr>
            <p:ph type="dt" sz="half" idx="10"/>
          </p:nvPr>
        </p:nvSpPr>
        <p:spPr/>
        <p:txBody>
          <a:bodyPr/>
          <a:lstStyle/>
          <a:p>
            <a:fld id="{EE3C7F32-0CC6-4DDF-A8FF-FB93F7E92906}" type="datetime10">
              <a:rPr lang="en-US" smtClean="0"/>
              <a:t>08:57</a:t>
            </a:fld>
            <a:endParaRPr lang="en-US"/>
          </a:p>
        </p:txBody>
      </p:sp>
    </p:spTree>
    <p:extLst>
      <p:ext uri="{BB962C8B-B14F-4D97-AF65-F5344CB8AC3E}">
        <p14:creationId xmlns:p14="http://schemas.microsoft.com/office/powerpoint/2010/main" val="364961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9F131-3B9C-4901-BBEF-F648A966B643}"/>
              </a:ext>
            </a:extLst>
          </p:cNvPr>
          <p:cNvPicPr>
            <a:picLocks noChangeAspect="1"/>
          </p:cNvPicPr>
          <p:nvPr/>
        </p:nvPicPr>
        <p:blipFill>
          <a:blip r:embed="rId2"/>
          <a:stretch>
            <a:fillRect/>
          </a:stretch>
        </p:blipFill>
        <p:spPr>
          <a:xfrm>
            <a:off x="3981193" y="2263463"/>
            <a:ext cx="4229614" cy="3126236"/>
          </a:xfrm>
          <a:prstGeom prst="rect">
            <a:avLst/>
          </a:prstGeom>
        </p:spPr>
      </p:pic>
      <p:sp>
        <p:nvSpPr>
          <p:cNvPr id="5" name="Rectangle 4">
            <a:extLst>
              <a:ext uri="{FF2B5EF4-FFF2-40B4-BE49-F238E27FC236}">
                <a16:creationId xmlns:a16="http://schemas.microsoft.com/office/drawing/2014/main" id="{C90C73DE-6131-4631-BDC2-317945124777}"/>
              </a:ext>
            </a:extLst>
          </p:cNvPr>
          <p:cNvSpPr/>
          <p:nvPr/>
        </p:nvSpPr>
        <p:spPr>
          <a:xfrm>
            <a:off x="1021433" y="1182953"/>
            <a:ext cx="10593862" cy="523220"/>
          </a:xfrm>
          <a:prstGeom prst="rect">
            <a:avLst/>
          </a:prstGeom>
        </p:spPr>
        <p:txBody>
          <a:bodyPr wrap="none">
            <a:spAutoFit/>
          </a:bodyPr>
          <a:lstStyle/>
          <a:p>
            <a:pPr fontAlgn="base"/>
            <a:r>
              <a:rPr lang="en-US" sz="2800" b="1" dirty="0">
                <a:solidFill>
                  <a:srgbClr val="FF0000"/>
                </a:solidFill>
                <a:latin typeface="DM Sans"/>
              </a:rPr>
              <a:t>Yes, users are the (still) weakest point when it comes to cyber security</a:t>
            </a:r>
            <a:endParaRPr lang="en-US" sz="2800" b="1" i="0" dirty="0">
              <a:solidFill>
                <a:srgbClr val="FF0000"/>
              </a:solidFill>
              <a:effectLst/>
              <a:latin typeface="DM Sans"/>
            </a:endParaRPr>
          </a:p>
        </p:txBody>
      </p:sp>
      <p:sp>
        <p:nvSpPr>
          <p:cNvPr id="6" name="Date Placeholder 5">
            <a:extLst>
              <a:ext uri="{FF2B5EF4-FFF2-40B4-BE49-F238E27FC236}">
                <a16:creationId xmlns:a16="http://schemas.microsoft.com/office/drawing/2014/main" id="{940AE641-A11F-4FD7-98EF-977A3B2658CA}"/>
              </a:ext>
            </a:extLst>
          </p:cNvPr>
          <p:cNvSpPr>
            <a:spLocks noGrp="1"/>
          </p:cNvSpPr>
          <p:nvPr>
            <p:ph type="dt" sz="half" idx="10"/>
          </p:nvPr>
        </p:nvSpPr>
        <p:spPr/>
        <p:txBody>
          <a:bodyPr/>
          <a:lstStyle/>
          <a:p>
            <a:fld id="{32D8E739-5329-49B6-9B49-232BF0FC836C}" type="datetime10">
              <a:rPr lang="en-US" smtClean="0"/>
              <a:t>08:57</a:t>
            </a:fld>
            <a:endParaRPr lang="en-US"/>
          </a:p>
        </p:txBody>
      </p:sp>
    </p:spTree>
    <p:extLst>
      <p:ext uri="{BB962C8B-B14F-4D97-AF65-F5344CB8AC3E}">
        <p14:creationId xmlns:p14="http://schemas.microsoft.com/office/powerpoint/2010/main" val="341468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6E405B-5795-4E92-9806-23AD8577EC9C}"/>
              </a:ext>
            </a:extLst>
          </p:cNvPr>
          <p:cNvPicPr>
            <a:picLocks noChangeAspect="1"/>
          </p:cNvPicPr>
          <p:nvPr/>
        </p:nvPicPr>
        <p:blipFill>
          <a:blip r:embed="rId2"/>
          <a:stretch>
            <a:fillRect/>
          </a:stretch>
        </p:blipFill>
        <p:spPr>
          <a:xfrm>
            <a:off x="0" y="0"/>
            <a:ext cx="12191999" cy="6858000"/>
          </a:xfrm>
          <a:prstGeom prst="rect">
            <a:avLst/>
          </a:prstGeom>
        </p:spPr>
      </p:pic>
      <p:sp>
        <p:nvSpPr>
          <p:cNvPr id="8" name="Rectangle 7">
            <a:extLst>
              <a:ext uri="{FF2B5EF4-FFF2-40B4-BE49-F238E27FC236}">
                <a16:creationId xmlns:a16="http://schemas.microsoft.com/office/drawing/2014/main" id="{45817902-7B25-4000-AAE3-2340CB8BD59B}"/>
              </a:ext>
            </a:extLst>
          </p:cNvPr>
          <p:cNvSpPr/>
          <p:nvPr/>
        </p:nvSpPr>
        <p:spPr>
          <a:xfrm>
            <a:off x="3196747" y="1567769"/>
            <a:ext cx="6121913" cy="1021976"/>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WHY DOES THIS HAPPEN ?</a:t>
            </a:r>
          </a:p>
        </p:txBody>
      </p:sp>
      <p:sp>
        <p:nvSpPr>
          <p:cNvPr id="9" name="Rectangle 8">
            <a:extLst>
              <a:ext uri="{FF2B5EF4-FFF2-40B4-BE49-F238E27FC236}">
                <a16:creationId xmlns:a16="http://schemas.microsoft.com/office/drawing/2014/main" id="{588F9FF3-6234-437E-9F97-BD715F6360E3}"/>
              </a:ext>
            </a:extLst>
          </p:cNvPr>
          <p:cNvSpPr/>
          <p:nvPr/>
        </p:nvSpPr>
        <p:spPr>
          <a:xfrm>
            <a:off x="3035042" y="3504621"/>
            <a:ext cx="6121913" cy="1021976"/>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SO…. WHAT WE CAN DO?</a:t>
            </a:r>
          </a:p>
        </p:txBody>
      </p:sp>
      <p:sp>
        <p:nvSpPr>
          <p:cNvPr id="2" name="Date Placeholder 1">
            <a:extLst>
              <a:ext uri="{FF2B5EF4-FFF2-40B4-BE49-F238E27FC236}">
                <a16:creationId xmlns:a16="http://schemas.microsoft.com/office/drawing/2014/main" id="{8F69CD1C-11C4-48AB-9473-B22FF69D76BB}"/>
              </a:ext>
            </a:extLst>
          </p:cNvPr>
          <p:cNvSpPr>
            <a:spLocks noGrp="1"/>
          </p:cNvSpPr>
          <p:nvPr>
            <p:ph type="dt" sz="half" idx="10"/>
          </p:nvPr>
        </p:nvSpPr>
        <p:spPr/>
        <p:txBody>
          <a:bodyPr/>
          <a:lstStyle/>
          <a:p>
            <a:fld id="{A6250237-195A-4CF4-9080-06AAAA0BDDCC}" type="datetime10">
              <a:rPr lang="en-US" smtClean="0"/>
              <a:t>08:57</a:t>
            </a:fld>
            <a:endParaRPr lang="en-US"/>
          </a:p>
        </p:txBody>
      </p:sp>
      <p:pic>
        <p:nvPicPr>
          <p:cNvPr id="7" name="Picture 6">
            <a:extLst>
              <a:ext uri="{FF2B5EF4-FFF2-40B4-BE49-F238E27FC236}">
                <a16:creationId xmlns:a16="http://schemas.microsoft.com/office/drawing/2014/main" id="{940FE4EB-6665-474A-9D43-4B8F5CE1C430}"/>
              </a:ext>
            </a:extLst>
          </p:cNvPr>
          <p:cNvPicPr>
            <a:picLocks noChangeAspect="1"/>
          </p:cNvPicPr>
          <p:nvPr/>
        </p:nvPicPr>
        <p:blipFill>
          <a:blip r:embed="rId3"/>
          <a:stretch>
            <a:fillRect/>
          </a:stretch>
        </p:blipFill>
        <p:spPr>
          <a:xfrm>
            <a:off x="1818042" y="92535"/>
            <a:ext cx="8638391" cy="1216893"/>
          </a:xfrm>
          <a:prstGeom prst="rect">
            <a:avLst/>
          </a:prstGeom>
        </p:spPr>
      </p:pic>
    </p:spTree>
    <p:extLst>
      <p:ext uri="{BB962C8B-B14F-4D97-AF65-F5344CB8AC3E}">
        <p14:creationId xmlns:p14="http://schemas.microsoft.com/office/powerpoint/2010/main" val="39528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FC3BCE-4CE2-41D9-8F7E-B870D074F4C4}"/>
              </a:ext>
            </a:extLst>
          </p:cNvPr>
          <p:cNvSpPr/>
          <p:nvPr/>
        </p:nvSpPr>
        <p:spPr>
          <a:xfrm>
            <a:off x="335899" y="103101"/>
            <a:ext cx="5157502" cy="646331"/>
          </a:xfrm>
          <a:prstGeom prst="rect">
            <a:avLst/>
          </a:prstGeom>
        </p:spPr>
        <p:txBody>
          <a:bodyPr wrap="none">
            <a:spAutoFit/>
          </a:bodyPr>
          <a:lstStyle/>
          <a:p>
            <a:pPr algn="ctr"/>
            <a:r>
              <a:rPr lang="en-US" sz="3600" b="1" dirty="0">
                <a:solidFill>
                  <a:srgbClr val="277E9D"/>
                </a:solidFill>
              </a:rPr>
              <a:t>WHY DOES THIS HAPPEN?</a:t>
            </a:r>
            <a:endParaRPr lang="en-US" dirty="0"/>
          </a:p>
        </p:txBody>
      </p:sp>
      <p:sp>
        <p:nvSpPr>
          <p:cNvPr id="6" name="TextBox 5">
            <a:extLst>
              <a:ext uri="{FF2B5EF4-FFF2-40B4-BE49-F238E27FC236}">
                <a16:creationId xmlns:a16="http://schemas.microsoft.com/office/drawing/2014/main" id="{FA93DE54-FC82-46B4-97FB-FAABF02B6A90}"/>
              </a:ext>
            </a:extLst>
          </p:cNvPr>
          <p:cNvSpPr txBox="1"/>
          <p:nvPr/>
        </p:nvSpPr>
        <p:spPr>
          <a:xfrm>
            <a:off x="727710" y="2968088"/>
            <a:ext cx="2853690" cy="2862322"/>
          </a:xfrm>
          <a:prstGeom prst="rect">
            <a:avLst/>
          </a:prstGeom>
          <a:noFill/>
        </p:spPr>
        <p:txBody>
          <a:bodyPr wrap="square" rtlCol="0">
            <a:spAutoFit/>
          </a:bodyPr>
          <a:lstStyle/>
          <a:p>
            <a:r>
              <a:rPr lang="en-US" dirty="0"/>
              <a:t>Caused by: </a:t>
            </a:r>
          </a:p>
          <a:p>
            <a:pPr marL="285750" indent="-285750">
              <a:buFont typeface="Arial" panose="020B0604020202020204" pitchFamily="34" charset="0"/>
              <a:buChar char="•"/>
            </a:pPr>
            <a:r>
              <a:rPr lang="en-US" dirty="0"/>
              <a:t>distracted</a:t>
            </a:r>
          </a:p>
          <a:p>
            <a:pPr marL="285750" indent="-285750">
              <a:buFont typeface="Arial" panose="020B0604020202020204" pitchFamily="34" charset="0"/>
              <a:buChar char="•"/>
            </a:pPr>
            <a:r>
              <a:rPr lang="en-US" dirty="0"/>
              <a:t>tired</a:t>
            </a:r>
          </a:p>
          <a:p>
            <a:pPr marL="285750" indent="-285750">
              <a:buFont typeface="Arial" panose="020B0604020202020204" pitchFamily="34" charset="0"/>
              <a:buChar char="•"/>
            </a:pPr>
            <a:r>
              <a:rPr lang="en-US" dirty="0"/>
              <a:t>deadline pressure</a:t>
            </a:r>
          </a:p>
          <a:p>
            <a:pPr marL="285750" indent="-285750">
              <a:buFont typeface="Arial" panose="020B0604020202020204" pitchFamily="34" charset="0"/>
              <a:buChar char="•"/>
            </a:pPr>
            <a:r>
              <a:rPr lang="en-US" dirty="0"/>
              <a:t>stressed</a:t>
            </a:r>
          </a:p>
          <a:p>
            <a:pPr marL="285750" indent="-285750">
              <a:buFont typeface="Arial" panose="020B0604020202020204" pitchFamily="34" charset="0"/>
              <a:buChar char="•"/>
            </a:pPr>
            <a:r>
              <a:rPr lang="en-US" dirty="0"/>
              <a:t>burned out</a:t>
            </a:r>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23DDEB35-2CBA-44BB-83A7-9FE149D54E84}"/>
              </a:ext>
            </a:extLst>
          </p:cNvPr>
          <p:cNvSpPr txBox="1"/>
          <p:nvPr/>
        </p:nvSpPr>
        <p:spPr>
          <a:xfrm>
            <a:off x="727710" y="1485058"/>
            <a:ext cx="5157501" cy="461665"/>
          </a:xfrm>
          <a:prstGeom prst="rect">
            <a:avLst/>
          </a:prstGeom>
          <a:noFill/>
        </p:spPr>
        <p:txBody>
          <a:bodyPr wrap="square" rtlCol="0">
            <a:spAutoFit/>
          </a:bodyPr>
          <a:lstStyle/>
          <a:p>
            <a:pPr marL="342900" indent="-342900">
              <a:buClr>
                <a:srgbClr val="FF0000"/>
              </a:buClr>
              <a:buFont typeface="Calibri" panose="020F0502020204030204" pitchFamily="34" charset="0"/>
              <a:buChar char="→"/>
            </a:pPr>
            <a:r>
              <a:rPr lang="en-US" sz="2400" b="1" dirty="0"/>
              <a:t>LACK OF KNOWLEDGE AND SKILLS </a:t>
            </a:r>
          </a:p>
        </p:txBody>
      </p:sp>
      <p:sp>
        <p:nvSpPr>
          <p:cNvPr id="12" name="TextBox 11">
            <a:extLst>
              <a:ext uri="{FF2B5EF4-FFF2-40B4-BE49-F238E27FC236}">
                <a16:creationId xmlns:a16="http://schemas.microsoft.com/office/drawing/2014/main" id="{686DF5B1-84FE-45E4-88F9-1654EA070915}"/>
              </a:ext>
            </a:extLst>
          </p:cNvPr>
          <p:cNvSpPr txBox="1"/>
          <p:nvPr/>
        </p:nvSpPr>
        <p:spPr>
          <a:xfrm>
            <a:off x="727710" y="2348193"/>
            <a:ext cx="6210300" cy="769441"/>
          </a:xfrm>
          <a:prstGeom prst="rect">
            <a:avLst/>
          </a:prstGeom>
          <a:noFill/>
        </p:spPr>
        <p:txBody>
          <a:bodyPr wrap="square" rtlCol="0">
            <a:spAutoFit/>
          </a:bodyPr>
          <a:lstStyle/>
          <a:p>
            <a:pPr marL="342900" indent="-342900">
              <a:buClr>
                <a:srgbClr val="FF0000"/>
              </a:buClr>
              <a:buFont typeface="Calibri" panose="020F0502020204030204" pitchFamily="34" charset="0"/>
              <a:buChar char="→"/>
            </a:pPr>
            <a:r>
              <a:rPr lang="en-US" sz="2400" b="1" dirty="0"/>
              <a:t>HUMAN NATURE </a:t>
            </a:r>
            <a:r>
              <a:rPr lang="en-US" sz="2000" b="1" dirty="0"/>
              <a:t>-  </a:t>
            </a:r>
            <a:r>
              <a:rPr lang="en-US" sz="2000" dirty="0"/>
              <a:t>Unintentional error of omission </a:t>
            </a:r>
          </a:p>
          <a:p>
            <a:r>
              <a:rPr lang="en-US" sz="2000" b="1" dirty="0"/>
              <a:t> </a:t>
            </a:r>
          </a:p>
        </p:txBody>
      </p:sp>
      <p:sp>
        <p:nvSpPr>
          <p:cNvPr id="2" name="Rectangle 1">
            <a:extLst>
              <a:ext uri="{FF2B5EF4-FFF2-40B4-BE49-F238E27FC236}">
                <a16:creationId xmlns:a16="http://schemas.microsoft.com/office/drawing/2014/main" id="{8731C658-F6F5-43B3-92D6-9D635654D04C}"/>
              </a:ext>
            </a:extLst>
          </p:cNvPr>
          <p:cNvSpPr/>
          <p:nvPr/>
        </p:nvSpPr>
        <p:spPr>
          <a:xfrm>
            <a:off x="727710" y="4993124"/>
            <a:ext cx="5009769" cy="461665"/>
          </a:xfrm>
          <a:prstGeom prst="rect">
            <a:avLst/>
          </a:prstGeom>
        </p:spPr>
        <p:txBody>
          <a:bodyPr wrap="none">
            <a:spAutoFit/>
          </a:bodyPr>
          <a:lstStyle/>
          <a:p>
            <a:pPr marL="342900" indent="-342900">
              <a:buClr>
                <a:srgbClr val="FF0000"/>
              </a:buClr>
              <a:buFont typeface="Calibri" panose="020F0502020204030204" pitchFamily="34" charset="0"/>
              <a:buChar char="→"/>
            </a:pPr>
            <a:r>
              <a:rPr lang="en-US" sz="2400" b="1" dirty="0"/>
              <a:t>INTENTIONAL - “malicious insider” </a:t>
            </a:r>
          </a:p>
        </p:txBody>
      </p:sp>
      <p:sp>
        <p:nvSpPr>
          <p:cNvPr id="5" name="TextBox 4">
            <a:extLst>
              <a:ext uri="{FF2B5EF4-FFF2-40B4-BE49-F238E27FC236}">
                <a16:creationId xmlns:a16="http://schemas.microsoft.com/office/drawing/2014/main" id="{1721F759-1B7F-400C-A12C-46F2538FFA2B}"/>
              </a:ext>
            </a:extLst>
          </p:cNvPr>
          <p:cNvSpPr txBox="1"/>
          <p:nvPr/>
        </p:nvSpPr>
        <p:spPr>
          <a:xfrm>
            <a:off x="4734659" y="3429000"/>
            <a:ext cx="5009769" cy="461665"/>
          </a:xfrm>
          <a:prstGeom prst="rect">
            <a:avLst/>
          </a:prstGeom>
          <a:noFill/>
        </p:spPr>
        <p:txBody>
          <a:bodyPr wrap="square" rtlCol="0">
            <a:spAutoFit/>
          </a:bodyPr>
          <a:lstStyle/>
          <a:p>
            <a:r>
              <a:rPr lang="en-US" sz="2400" dirty="0">
                <a:solidFill>
                  <a:srgbClr val="277E9D"/>
                </a:solidFill>
              </a:rPr>
              <a:t>EXAMPLES - </a:t>
            </a:r>
            <a:r>
              <a:rPr lang="en-US" sz="2400" b="1" dirty="0">
                <a:solidFill>
                  <a:srgbClr val="277E9D"/>
                </a:solidFill>
              </a:rPr>
              <a:t>Common Threats</a:t>
            </a:r>
            <a:endParaRPr lang="en-US" sz="2400" dirty="0">
              <a:solidFill>
                <a:srgbClr val="277E9D"/>
              </a:solidFill>
            </a:endParaRPr>
          </a:p>
        </p:txBody>
      </p:sp>
    </p:spTree>
    <p:extLst>
      <p:ext uri="{BB962C8B-B14F-4D97-AF65-F5344CB8AC3E}">
        <p14:creationId xmlns:p14="http://schemas.microsoft.com/office/powerpoint/2010/main" val="3610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7CA30-FEF0-431A-9268-32C1FC3FEECA}"/>
              </a:ext>
            </a:extLst>
          </p:cNvPr>
          <p:cNvSpPr>
            <a:spLocks noGrp="1"/>
          </p:cNvSpPr>
          <p:nvPr>
            <p:ph type="sldNum" sz="quarter" idx="12"/>
          </p:nvPr>
        </p:nvSpPr>
        <p:spPr/>
        <p:txBody>
          <a:bodyPr/>
          <a:lstStyle/>
          <a:p>
            <a:fld id="{9DC1E638-3F78-4E0D-883A-B278700C48C0}" type="slidenum">
              <a:rPr lang="pl-PL" smtClean="0"/>
              <a:pPr/>
              <a:t>7</a:t>
            </a:fld>
            <a:endParaRPr lang="pl-PL" dirty="0"/>
          </a:p>
        </p:txBody>
      </p:sp>
      <p:sp>
        <p:nvSpPr>
          <p:cNvPr id="3" name="Title 2">
            <a:extLst>
              <a:ext uri="{FF2B5EF4-FFF2-40B4-BE49-F238E27FC236}">
                <a16:creationId xmlns:a16="http://schemas.microsoft.com/office/drawing/2014/main" id="{1BB46876-00B4-2DA0-D9FC-39475EB4A4D7}"/>
              </a:ext>
            </a:extLst>
          </p:cNvPr>
          <p:cNvSpPr>
            <a:spLocks noGrp="1"/>
          </p:cNvSpPr>
          <p:nvPr>
            <p:ph type="title" idx="4294967295"/>
          </p:nvPr>
        </p:nvSpPr>
        <p:spPr>
          <a:xfrm>
            <a:off x="331141" y="169928"/>
            <a:ext cx="11234737" cy="793750"/>
          </a:xfrm>
        </p:spPr>
        <p:txBody>
          <a:bodyPr>
            <a:normAutofit/>
          </a:bodyPr>
          <a:lstStyle/>
          <a:p>
            <a:r>
              <a:rPr lang="en-US" sz="3600" b="1" dirty="0">
                <a:solidFill>
                  <a:srgbClr val="277E9D"/>
                </a:solidFill>
                <a:latin typeface="+mn-lt"/>
                <a:ea typeface="+mn-ea"/>
                <a:cs typeface="+mn-cs"/>
              </a:rPr>
              <a:t>Common Threats</a:t>
            </a:r>
          </a:p>
        </p:txBody>
      </p:sp>
      <p:pic>
        <p:nvPicPr>
          <p:cNvPr id="7" name="Picture 6" descr="Icon&#10;&#10;Description automatically generated">
            <a:extLst>
              <a:ext uri="{FF2B5EF4-FFF2-40B4-BE49-F238E27FC236}">
                <a16:creationId xmlns:a16="http://schemas.microsoft.com/office/drawing/2014/main" id="{D824976D-C702-47BB-7F7F-4FC67B516868}"/>
              </a:ext>
            </a:extLst>
          </p:cNvPr>
          <p:cNvPicPr>
            <a:picLocks noChangeAspect="1"/>
          </p:cNvPicPr>
          <p:nvPr/>
        </p:nvPicPr>
        <p:blipFill>
          <a:blip r:embed="rId2"/>
          <a:stretch>
            <a:fillRect/>
          </a:stretch>
        </p:blipFill>
        <p:spPr>
          <a:xfrm>
            <a:off x="600089" y="1444382"/>
            <a:ext cx="1225258" cy="1225258"/>
          </a:xfrm>
          <a:prstGeom prst="rect">
            <a:avLst/>
          </a:prstGeom>
        </p:spPr>
      </p:pic>
      <p:pic>
        <p:nvPicPr>
          <p:cNvPr id="9" name="Picture 8" descr="Icon&#10;&#10;Description automatically generated">
            <a:extLst>
              <a:ext uri="{FF2B5EF4-FFF2-40B4-BE49-F238E27FC236}">
                <a16:creationId xmlns:a16="http://schemas.microsoft.com/office/drawing/2014/main" id="{005702A9-84B2-980E-F18B-5AF84BA196E2}"/>
              </a:ext>
            </a:extLst>
          </p:cNvPr>
          <p:cNvPicPr>
            <a:picLocks noChangeAspect="1"/>
          </p:cNvPicPr>
          <p:nvPr/>
        </p:nvPicPr>
        <p:blipFill>
          <a:blip r:embed="rId3"/>
          <a:stretch>
            <a:fillRect/>
          </a:stretch>
        </p:blipFill>
        <p:spPr>
          <a:xfrm>
            <a:off x="4404499" y="1105332"/>
            <a:ext cx="1487458" cy="1487458"/>
          </a:xfrm>
          <a:prstGeom prst="rect">
            <a:avLst/>
          </a:prstGeom>
        </p:spPr>
      </p:pic>
      <p:pic>
        <p:nvPicPr>
          <p:cNvPr id="11" name="Picture 10" descr="Icon&#10;&#10;Description automatically generated">
            <a:extLst>
              <a:ext uri="{FF2B5EF4-FFF2-40B4-BE49-F238E27FC236}">
                <a16:creationId xmlns:a16="http://schemas.microsoft.com/office/drawing/2014/main" id="{6839B6E8-082A-A0EA-EAC0-0F786B522FE0}"/>
              </a:ext>
            </a:extLst>
          </p:cNvPr>
          <p:cNvPicPr>
            <a:picLocks noChangeAspect="1"/>
          </p:cNvPicPr>
          <p:nvPr/>
        </p:nvPicPr>
        <p:blipFill>
          <a:blip r:embed="rId4"/>
          <a:stretch>
            <a:fillRect/>
          </a:stretch>
        </p:blipFill>
        <p:spPr>
          <a:xfrm>
            <a:off x="8331734" y="1274150"/>
            <a:ext cx="1071558" cy="1071558"/>
          </a:xfrm>
          <a:prstGeom prst="rect">
            <a:avLst/>
          </a:prstGeom>
        </p:spPr>
      </p:pic>
      <p:pic>
        <p:nvPicPr>
          <p:cNvPr id="13" name="Picture 12" descr="Icon&#10;&#10;Description automatically generated">
            <a:extLst>
              <a:ext uri="{FF2B5EF4-FFF2-40B4-BE49-F238E27FC236}">
                <a16:creationId xmlns:a16="http://schemas.microsoft.com/office/drawing/2014/main" id="{B8DAB798-1F70-06FB-1B00-5E29A43FACB3}"/>
              </a:ext>
            </a:extLst>
          </p:cNvPr>
          <p:cNvPicPr>
            <a:picLocks noChangeAspect="1"/>
          </p:cNvPicPr>
          <p:nvPr/>
        </p:nvPicPr>
        <p:blipFill>
          <a:blip r:embed="rId5"/>
          <a:stretch>
            <a:fillRect/>
          </a:stretch>
        </p:blipFill>
        <p:spPr>
          <a:xfrm>
            <a:off x="1970504" y="3879681"/>
            <a:ext cx="1402713" cy="1402713"/>
          </a:xfrm>
          <a:prstGeom prst="rect">
            <a:avLst/>
          </a:prstGeom>
        </p:spPr>
      </p:pic>
      <p:pic>
        <p:nvPicPr>
          <p:cNvPr id="15" name="Picture 14" descr="Icon&#10;&#10;Description automatically generated">
            <a:extLst>
              <a:ext uri="{FF2B5EF4-FFF2-40B4-BE49-F238E27FC236}">
                <a16:creationId xmlns:a16="http://schemas.microsoft.com/office/drawing/2014/main" id="{9E92EF9A-00A5-3F20-A9ED-38A9624B9D28}"/>
              </a:ext>
            </a:extLst>
          </p:cNvPr>
          <p:cNvPicPr>
            <a:picLocks noChangeAspect="1"/>
          </p:cNvPicPr>
          <p:nvPr/>
        </p:nvPicPr>
        <p:blipFill>
          <a:blip r:embed="rId6"/>
          <a:stretch>
            <a:fillRect/>
          </a:stretch>
        </p:blipFill>
        <p:spPr>
          <a:xfrm>
            <a:off x="5676304" y="4250693"/>
            <a:ext cx="1914080" cy="1177895"/>
          </a:xfrm>
          <a:prstGeom prst="rect">
            <a:avLst/>
          </a:prstGeom>
        </p:spPr>
      </p:pic>
      <p:pic>
        <p:nvPicPr>
          <p:cNvPr id="28" name="Picture 27" descr="Icon&#10;&#10;Description automatically generated">
            <a:extLst>
              <a:ext uri="{FF2B5EF4-FFF2-40B4-BE49-F238E27FC236}">
                <a16:creationId xmlns:a16="http://schemas.microsoft.com/office/drawing/2014/main" id="{FA6E60F0-C558-84FE-7740-9951B084FA15}"/>
              </a:ext>
            </a:extLst>
          </p:cNvPr>
          <p:cNvPicPr>
            <a:picLocks noChangeAspect="1"/>
          </p:cNvPicPr>
          <p:nvPr/>
        </p:nvPicPr>
        <p:blipFill>
          <a:blip r:embed="rId7"/>
          <a:stretch>
            <a:fillRect/>
          </a:stretch>
        </p:blipFill>
        <p:spPr>
          <a:xfrm>
            <a:off x="9981251" y="4097802"/>
            <a:ext cx="1330786" cy="1330786"/>
          </a:xfrm>
          <a:prstGeom prst="rect">
            <a:avLst/>
          </a:prstGeom>
        </p:spPr>
      </p:pic>
      <p:sp>
        <p:nvSpPr>
          <p:cNvPr id="29" name="TextBox 28">
            <a:extLst>
              <a:ext uri="{FF2B5EF4-FFF2-40B4-BE49-F238E27FC236}">
                <a16:creationId xmlns:a16="http://schemas.microsoft.com/office/drawing/2014/main" id="{457C1B4F-C815-40EC-E25C-176406172341}"/>
              </a:ext>
            </a:extLst>
          </p:cNvPr>
          <p:cNvSpPr txBox="1"/>
          <p:nvPr/>
        </p:nvSpPr>
        <p:spPr>
          <a:xfrm>
            <a:off x="331141" y="2800740"/>
            <a:ext cx="1763153" cy="1169551"/>
          </a:xfrm>
          <a:prstGeom prst="rect">
            <a:avLst/>
          </a:prstGeom>
          <a:noFill/>
        </p:spPr>
        <p:txBody>
          <a:bodyPr wrap="square" lIns="0" tIns="0" rIns="0" bIns="0" rtlCol="0">
            <a:spAutoFit/>
          </a:bodyPr>
          <a:lstStyle/>
          <a:p>
            <a:pPr algn="ctr">
              <a:lnSpc>
                <a:spcPct val="95000"/>
              </a:lnSpc>
              <a:spcAft>
                <a:spcPts val="800"/>
              </a:spcAft>
              <a:buClr>
                <a:schemeClr val="accent1"/>
              </a:buClr>
              <a:buSzPct val="120000"/>
            </a:pPr>
            <a:r>
              <a:rPr lang="en-US" sz="2000" b="1" dirty="0">
                <a:solidFill>
                  <a:schemeClr val="tx2"/>
                </a:solidFill>
              </a:rPr>
              <a:t>Spam</a:t>
            </a:r>
            <a:r>
              <a:rPr lang="en-US" sz="2000" dirty="0"/>
              <a:t>: Unsolicited emails sent in bulk</a:t>
            </a:r>
          </a:p>
        </p:txBody>
      </p:sp>
      <p:sp>
        <p:nvSpPr>
          <p:cNvPr id="30" name="TextBox 29">
            <a:extLst>
              <a:ext uri="{FF2B5EF4-FFF2-40B4-BE49-F238E27FC236}">
                <a16:creationId xmlns:a16="http://schemas.microsoft.com/office/drawing/2014/main" id="{536504B7-6903-92A5-9DA9-6F0DAEA67A30}"/>
              </a:ext>
            </a:extLst>
          </p:cNvPr>
          <p:cNvSpPr txBox="1"/>
          <p:nvPr/>
        </p:nvSpPr>
        <p:spPr>
          <a:xfrm>
            <a:off x="3315741" y="2705347"/>
            <a:ext cx="3862699" cy="1461939"/>
          </a:xfrm>
          <a:prstGeom prst="rect">
            <a:avLst/>
          </a:prstGeom>
          <a:noFill/>
        </p:spPr>
        <p:txBody>
          <a:bodyPr wrap="square" lIns="0" tIns="0" rIns="0" bIns="0" rtlCol="0">
            <a:spAutoFit/>
          </a:bodyPr>
          <a:lstStyle/>
          <a:p>
            <a:pPr algn="ctr">
              <a:lnSpc>
                <a:spcPct val="95000"/>
              </a:lnSpc>
              <a:spcAft>
                <a:spcPts val="800"/>
              </a:spcAft>
              <a:buClr>
                <a:schemeClr val="accent1"/>
              </a:buClr>
              <a:buSzPct val="120000"/>
            </a:pPr>
            <a:r>
              <a:rPr lang="en-US" sz="2000" b="1" dirty="0">
                <a:solidFill>
                  <a:schemeClr val="tx2"/>
                </a:solidFill>
              </a:rPr>
              <a:t>Phishing</a:t>
            </a:r>
            <a:r>
              <a:rPr lang="en-US" sz="2000" dirty="0"/>
              <a:t>: Attempt by cybercriminals to steal personal information or break into online accounts by using deceptive emails, ads, links, or messages</a:t>
            </a:r>
          </a:p>
        </p:txBody>
      </p:sp>
      <p:sp>
        <p:nvSpPr>
          <p:cNvPr id="31" name="TextBox 30">
            <a:extLst>
              <a:ext uri="{FF2B5EF4-FFF2-40B4-BE49-F238E27FC236}">
                <a16:creationId xmlns:a16="http://schemas.microsoft.com/office/drawing/2014/main" id="{6E6CDC73-C660-C4B5-A51D-AFA7FC657191}"/>
              </a:ext>
            </a:extLst>
          </p:cNvPr>
          <p:cNvSpPr txBox="1"/>
          <p:nvPr/>
        </p:nvSpPr>
        <p:spPr>
          <a:xfrm>
            <a:off x="7756007" y="2594159"/>
            <a:ext cx="2844800" cy="1461939"/>
          </a:xfrm>
          <a:prstGeom prst="rect">
            <a:avLst/>
          </a:prstGeom>
          <a:noFill/>
        </p:spPr>
        <p:txBody>
          <a:bodyPr wrap="square" lIns="0" tIns="0" rIns="0" bIns="0" rtlCol="0">
            <a:spAutoFit/>
          </a:bodyPr>
          <a:lstStyle/>
          <a:p>
            <a:pPr algn="ctr">
              <a:lnSpc>
                <a:spcPct val="95000"/>
              </a:lnSpc>
              <a:spcAft>
                <a:spcPts val="800"/>
              </a:spcAft>
              <a:buClr>
                <a:schemeClr val="accent1"/>
              </a:buClr>
              <a:buSzPct val="120000"/>
            </a:pPr>
            <a:r>
              <a:rPr lang="en-US" sz="2000" b="1" dirty="0">
                <a:solidFill>
                  <a:schemeClr val="tx2"/>
                </a:solidFill>
              </a:rPr>
              <a:t>Malware</a:t>
            </a:r>
            <a:r>
              <a:rPr lang="en-US" sz="2000" dirty="0"/>
              <a:t>: Malicious code distributed by cybercriminals in email messages to infect one or more devices</a:t>
            </a:r>
          </a:p>
        </p:txBody>
      </p:sp>
      <p:sp>
        <p:nvSpPr>
          <p:cNvPr id="32" name="TextBox 31">
            <a:extLst>
              <a:ext uri="{FF2B5EF4-FFF2-40B4-BE49-F238E27FC236}">
                <a16:creationId xmlns:a16="http://schemas.microsoft.com/office/drawing/2014/main" id="{98C3BB56-96DB-7AAE-EE21-148662FFE00F}"/>
              </a:ext>
            </a:extLst>
          </p:cNvPr>
          <p:cNvSpPr txBox="1"/>
          <p:nvPr/>
        </p:nvSpPr>
        <p:spPr>
          <a:xfrm>
            <a:off x="8756872" y="5406716"/>
            <a:ext cx="3358009" cy="1169551"/>
          </a:xfrm>
          <a:prstGeom prst="rect">
            <a:avLst/>
          </a:prstGeom>
          <a:noFill/>
        </p:spPr>
        <p:txBody>
          <a:bodyPr wrap="square" lIns="0" tIns="0" rIns="0" bIns="0" rtlCol="0">
            <a:spAutoFit/>
          </a:bodyPr>
          <a:lstStyle/>
          <a:p>
            <a:pPr algn="ctr">
              <a:lnSpc>
                <a:spcPct val="95000"/>
              </a:lnSpc>
              <a:spcAft>
                <a:spcPts val="800"/>
              </a:spcAft>
              <a:buClr>
                <a:schemeClr val="accent1"/>
              </a:buClr>
              <a:buSzPct val="120000"/>
            </a:pPr>
            <a:r>
              <a:rPr lang="en-US" sz="2000" b="1" dirty="0">
                <a:solidFill>
                  <a:schemeClr val="tx2"/>
                </a:solidFill>
              </a:rPr>
              <a:t>Spoofing</a:t>
            </a:r>
            <a:r>
              <a:rPr lang="en-US" sz="2000" dirty="0"/>
              <a:t>: Email that tricks users and make them think that the message is from a person or entity they know or can trust</a:t>
            </a:r>
          </a:p>
        </p:txBody>
      </p:sp>
      <p:sp>
        <p:nvSpPr>
          <p:cNvPr id="33" name="TextBox 32">
            <a:extLst>
              <a:ext uri="{FF2B5EF4-FFF2-40B4-BE49-F238E27FC236}">
                <a16:creationId xmlns:a16="http://schemas.microsoft.com/office/drawing/2014/main" id="{DE5C49F3-C391-451A-3315-2AE65ED417DB}"/>
              </a:ext>
            </a:extLst>
          </p:cNvPr>
          <p:cNvSpPr txBox="1"/>
          <p:nvPr/>
        </p:nvSpPr>
        <p:spPr>
          <a:xfrm>
            <a:off x="974221" y="5282394"/>
            <a:ext cx="3649054" cy="1461939"/>
          </a:xfrm>
          <a:prstGeom prst="rect">
            <a:avLst/>
          </a:prstGeom>
          <a:noFill/>
        </p:spPr>
        <p:txBody>
          <a:bodyPr wrap="square" lIns="0" tIns="0" rIns="0" bIns="0" rtlCol="0">
            <a:spAutoFit/>
          </a:bodyPr>
          <a:lstStyle/>
          <a:p>
            <a:pPr algn="ctr">
              <a:lnSpc>
                <a:spcPct val="95000"/>
              </a:lnSpc>
              <a:spcAft>
                <a:spcPts val="800"/>
              </a:spcAft>
              <a:buClr>
                <a:schemeClr val="accent1"/>
              </a:buClr>
              <a:buSzPct val="120000"/>
            </a:pPr>
            <a:r>
              <a:rPr lang="en-US" sz="2000" b="1" dirty="0">
                <a:solidFill>
                  <a:schemeClr val="tx2"/>
                </a:solidFill>
              </a:rPr>
              <a:t>Botnet</a:t>
            </a:r>
            <a:r>
              <a:rPr lang="en-US" sz="2000" dirty="0"/>
              <a:t>: A method of infecting a network of computers with malware. It controls a single attacking party known as the ‘bot-header’.</a:t>
            </a:r>
          </a:p>
        </p:txBody>
      </p:sp>
      <p:sp>
        <p:nvSpPr>
          <p:cNvPr id="34" name="TextBox 33">
            <a:extLst>
              <a:ext uri="{FF2B5EF4-FFF2-40B4-BE49-F238E27FC236}">
                <a16:creationId xmlns:a16="http://schemas.microsoft.com/office/drawing/2014/main" id="{530F3873-EF50-2EAF-AEA4-107F3AC6DD14}"/>
              </a:ext>
            </a:extLst>
          </p:cNvPr>
          <p:cNvSpPr txBox="1"/>
          <p:nvPr/>
        </p:nvSpPr>
        <p:spPr>
          <a:xfrm>
            <a:off x="5130466" y="5511995"/>
            <a:ext cx="3119215" cy="1169551"/>
          </a:xfrm>
          <a:prstGeom prst="rect">
            <a:avLst/>
          </a:prstGeom>
          <a:noFill/>
        </p:spPr>
        <p:txBody>
          <a:bodyPr wrap="square" lIns="0" tIns="0" rIns="0" bIns="0" rtlCol="0">
            <a:spAutoFit/>
          </a:bodyPr>
          <a:lstStyle/>
          <a:p>
            <a:pPr algn="ctr">
              <a:lnSpc>
                <a:spcPct val="95000"/>
              </a:lnSpc>
              <a:spcAft>
                <a:spcPts val="800"/>
              </a:spcAft>
              <a:buClr>
                <a:schemeClr val="accent1"/>
              </a:buClr>
              <a:buSzPct val="120000"/>
            </a:pPr>
            <a:r>
              <a:rPr lang="en-US" sz="2000" b="1" dirty="0">
                <a:solidFill>
                  <a:schemeClr val="tx2"/>
                </a:solidFill>
              </a:rPr>
              <a:t>Business Email Compromise</a:t>
            </a:r>
            <a:r>
              <a:rPr lang="en-US" sz="2000" dirty="0"/>
              <a:t>: Tracker gains access to a business email account and imitates the owner’s identity.</a:t>
            </a:r>
          </a:p>
        </p:txBody>
      </p:sp>
    </p:spTree>
    <p:extLst>
      <p:ext uri="{BB962C8B-B14F-4D97-AF65-F5344CB8AC3E}">
        <p14:creationId xmlns:p14="http://schemas.microsoft.com/office/powerpoint/2010/main" val="96087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F4E034-F8F3-4EA1-ACAF-0DE377EDB947}"/>
              </a:ext>
            </a:extLst>
          </p:cNvPr>
          <p:cNvPicPr>
            <a:picLocks noChangeAspect="1"/>
          </p:cNvPicPr>
          <p:nvPr/>
        </p:nvPicPr>
        <p:blipFill>
          <a:blip r:embed="rId2"/>
          <a:stretch>
            <a:fillRect/>
          </a:stretch>
        </p:blipFill>
        <p:spPr>
          <a:xfrm>
            <a:off x="115053" y="274320"/>
            <a:ext cx="12032824" cy="5978843"/>
          </a:xfrm>
          <a:prstGeom prst="rect">
            <a:avLst/>
          </a:prstGeom>
        </p:spPr>
      </p:pic>
      <p:sp>
        <p:nvSpPr>
          <p:cNvPr id="4" name="TextBox 3">
            <a:extLst>
              <a:ext uri="{FF2B5EF4-FFF2-40B4-BE49-F238E27FC236}">
                <a16:creationId xmlns:a16="http://schemas.microsoft.com/office/drawing/2014/main" id="{FF090043-82B3-4549-BA85-85A9B03504CF}"/>
              </a:ext>
            </a:extLst>
          </p:cNvPr>
          <p:cNvSpPr txBox="1"/>
          <p:nvPr/>
        </p:nvSpPr>
        <p:spPr>
          <a:xfrm>
            <a:off x="0" y="6480422"/>
            <a:ext cx="3348990" cy="276999"/>
          </a:xfrm>
          <a:prstGeom prst="rect">
            <a:avLst/>
          </a:prstGeom>
          <a:noFill/>
        </p:spPr>
        <p:txBody>
          <a:bodyPr wrap="square" rtlCol="0">
            <a:spAutoFit/>
          </a:bodyPr>
          <a:lstStyle/>
          <a:p>
            <a:r>
              <a:rPr lang="en-US" sz="1200" dirty="0"/>
              <a:t>Source: Verizon 2023</a:t>
            </a:r>
          </a:p>
        </p:txBody>
      </p:sp>
      <p:sp>
        <p:nvSpPr>
          <p:cNvPr id="5" name="Date Placeholder 4">
            <a:extLst>
              <a:ext uri="{FF2B5EF4-FFF2-40B4-BE49-F238E27FC236}">
                <a16:creationId xmlns:a16="http://schemas.microsoft.com/office/drawing/2014/main" id="{F809FE75-16D8-4C47-99A7-9C59DE21D236}"/>
              </a:ext>
            </a:extLst>
          </p:cNvPr>
          <p:cNvSpPr>
            <a:spLocks noGrp="1"/>
          </p:cNvSpPr>
          <p:nvPr>
            <p:ph type="dt" sz="half" idx="10"/>
          </p:nvPr>
        </p:nvSpPr>
        <p:spPr/>
        <p:txBody>
          <a:bodyPr/>
          <a:lstStyle/>
          <a:p>
            <a:fld id="{1392B338-334E-4996-88DD-CE08179B50EA}" type="datetime10">
              <a:rPr lang="en-US" smtClean="0"/>
              <a:t>08:57</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BC501EE-56E5-4AF7-B261-E456A1A93EC4}"/>
                  </a:ext>
                </a:extLst>
              </p14:cNvPr>
              <p14:cNvContentPartPr/>
              <p14:nvPr/>
            </p14:nvContentPartPr>
            <p14:xfrm>
              <a:off x="304160" y="699476"/>
              <a:ext cx="2328480" cy="814320"/>
            </p14:xfrm>
          </p:contentPart>
        </mc:Choice>
        <mc:Fallback xmlns="">
          <p:pic>
            <p:nvPicPr>
              <p:cNvPr id="3" name="Ink 2">
                <a:extLst>
                  <a:ext uri="{FF2B5EF4-FFF2-40B4-BE49-F238E27FC236}">
                    <a16:creationId xmlns:a16="http://schemas.microsoft.com/office/drawing/2014/main" id="{1BC501EE-56E5-4AF7-B261-E456A1A93EC4}"/>
                  </a:ext>
                </a:extLst>
              </p:cNvPr>
              <p:cNvPicPr/>
              <p:nvPr/>
            </p:nvPicPr>
            <p:blipFill>
              <a:blip r:embed="rId4"/>
              <a:stretch>
                <a:fillRect/>
              </a:stretch>
            </p:blipFill>
            <p:spPr>
              <a:xfrm>
                <a:off x="295520" y="690476"/>
                <a:ext cx="234612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9B24556-214F-49D3-B341-BAED1D9788DE}"/>
                  </a:ext>
                </a:extLst>
              </p14:cNvPr>
              <p14:cNvContentPartPr/>
              <p14:nvPr/>
            </p14:nvContentPartPr>
            <p14:xfrm>
              <a:off x="1146560" y="1725476"/>
              <a:ext cx="1339200" cy="510480"/>
            </p14:xfrm>
          </p:contentPart>
        </mc:Choice>
        <mc:Fallback xmlns="">
          <p:pic>
            <p:nvPicPr>
              <p:cNvPr id="7" name="Ink 6">
                <a:extLst>
                  <a:ext uri="{FF2B5EF4-FFF2-40B4-BE49-F238E27FC236}">
                    <a16:creationId xmlns:a16="http://schemas.microsoft.com/office/drawing/2014/main" id="{99B24556-214F-49D3-B341-BAED1D9788DE}"/>
                  </a:ext>
                </a:extLst>
              </p:cNvPr>
              <p:cNvPicPr/>
              <p:nvPr/>
            </p:nvPicPr>
            <p:blipFill>
              <a:blip r:embed="rId6"/>
              <a:stretch>
                <a:fillRect/>
              </a:stretch>
            </p:blipFill>
            <p:spPr>
              <a:xfrm>
                <a:off x="1137560" y="1716476"/>
                <a:ext cx="1356840" cy="528120"/>
              </a:xfrm>
              <a:prstGeom prst="rect">
                <a:avLst/>
              </a:prstGeom>
            </p:spPr>
          </p:pic>
        </mc:Fallback>
      </mc:AlternateContent>
    </p:spTree>
    <p:extLst>
      <p:ext uri="{BB962C8B-B14F-4D97-AF65-F5344CB8AC3E}">
        <p14:creationId xmlns:p14="http://schemas.microsoft.com/office/powerpoint/2010/main" val="213854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D5C1D-6DCB-4433-A704-5A7B5CAB0666}"/>
              </a:ext>
            </a:extLst>
          </p:cNvPr>
          <p:cNvSpPr txBox="1"/>
          <p:nvPr/>
        </p:nvSpPr>
        <p:spPr>
          <a:xfrm>
            <a:off x="3107432" y="341234"/>
            <a:ext cx="5690795" cy="584775"/>
          </a:xfrm>
          <a:prstGeom prst="rect">
            <a:avLst/>
          </a:prstGeom>
          <a:noFill/>
        </p:spPr>
        <p:txBody>
          <a:bodyPr wrap="square" rtlCol="0">
            <a:spAutoFit/>
          </a:bodyPr>
          <a:lstStyle/>
          <a:p>
            <a:pPr algn="ctr"/>
            <a:r>
              <a:rPr lang="en-US" sz="3200" b="1" dirty="0">
                <a:solidFill>
                  <a:srgbClr val="009999"/>
                </a:solidFill>
              </a:rPr>
              <a:t>LEARNING LEVELS</a:t>
            </a:r>
          </a:p>
        </p:txBody>
      </p:sp>
      <p:sp>
        <p:nvSpPr>
          <p:cNvPr id="6" name="Date Placeholder 5">
            <a:extLst>
              <a:ext uri="{FF2B5EF4-FFF2-40B4-BE49-F238E27FC236}">
                <a16:creationId xmlns:a16="http://schemas.microsoft.com/office/drawing/2014/main" id="{EBBD41A2-B338-4359-82AE-441101F1CF0F}"/>
              </a:ext>
            </a:extLst>
          </p:cNvPr>
          <p:cNvSpPr>
            <a:spLocks noGrp="1"/>
          </p:cNvSpPr>
          <p:nvPr>
            <p:ph type="dt" sz="half" idx="10"/>
          </p:nvPr>
        </p:nvSpPr>
        <p:spPr/>
        <p:txBody>
          <a:bodyPr/>
          <a:lstStyle/>
          <a:p>
            <a:fld id="{A787176F-0EEF-4935-AC6E-636287857415}" type="datetime10">
              <a:rPr lang="en-US" smtClean="0"/>
              <a:t>08:57</a:t>
            </a:fld>
            <a:endParaRPr lang="en-US"/>
          </a:p>
        </p:txBody>
      </p:sp>
      <p:sp>
        <p:nvSpPr>
          <p:cNvPr id="7" name="Rectangle: Rounded Corners 6">
            <a:extLst>
              <a:ext uri="{FF2B5EF4-FFF2-40B4-BE49-F238E27FC236}">
                <a16:creationId xmlns:a16="http://schemas.microsoft.com/office/drawing/2014/main" id="{10AF45D8-DB1E-46A1-A242-87F653B79F3A}"/>
              </a:ext>
            </a:extLst>
          </p:cNvPr>
          <p:cNvSpPr/>
          <p:nvPr/>
        </p:nvSpPr>
        <p:spPr>
          <a:xfrm>
            <a:off x="1377386" y="2787897"/>
            <a:ext cx="2640330" cy="1120140"/>
          </a:xfrm>
          <a:prstGeom prst="roundRect">
            <a:avLst/>
          </a:prstGeom>
          <a:solidFill>
            <a:srgbClr val="338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EDUCATION </a:t>
            </a:r>
            <a:endParaRPr lang="en-US" dirty="0"/>
          </a:p>
        </p:txBody>
      </p:sp>
      <p:sp>
        <p:nvSpPr>
          <p:cNvPr id="8" name="Rectangle: Rounded Corners 7">
            <a:extLst>
              <a:ext uri="{FF2B5EF4-FFF2-40B4-BE49-F238E27FC236}">
                <a16:creationId xmlns:a16="http://schemas.microsoft.com/office/drawing/2014/main" id="{2C8A402E-E607-40A5-BCC1-10476A66A099}"/>
              </a:ext>
            </a:extLst>
          </p:cNvPr>
          <p:cNvSpPr/>
          <p:nvPr/>
        </p:nvSpPr>
        <p:spPr>
          <a:xfrm>
            <a:off x="4860779" y="2810757"/>
            <a:ext cx="2640330" cy="1120140"/>
          </a:xfrm>
          <a:prstGeom prst="roundRect">
            <a:avLst/>
          </a:prstGeom>
          <a:solidFill>
            <a:srgbClr val="338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a:t>
            </a:r>
          </a:p>
        </p:txBody>
      </p:sp>
      <p:sp>
        <p:nvSpPr>
          <p:cNvPr id="9" name="Rectangle: Rounded Corners 8">
            <a:extLst>
              <a:ext uri="{FF2B5EF4-FFF2-40B4-BE49-F238E27FC236}">
                <a16:creationId xmlns:a16="http://schemas.microsoft.com/office/drawing/2014/main" id="{B0EB3261-7076-479B-A33C-EAF2AE4FE2C7}"/>
              </a:ext>
            </a:extLst>
          </p:cNvPr>
          <p:cNvSpPr/>
          <p:nvPr/>
        </p:nvSpPr>
        <p:spPr>
          <a:xfrm>
            <a:off x="8344172" y="2803551"/>
            <a:ext cx="2640330" cy="1120140"/>
          </a:xfrm>
          <a:prstGeom prst="roundRect">
            <a:avLst/>
          </a:prstGeom>
          <a:solidFill>
            <a:srgbClr val="338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AWARNESS</a:t>
            </a:r>
          </a:p>
        </p:txBody>
      </p:sp>
      <p:sp>
        <p:nvSpPr>
          <p:cNvPr id="11" name="Rectangle 10">
            <a:extLst>
              <a:ext uri="{FF2B5EF4-FFF2-40B4-BE49-F238E27FC236}">
                <a16:creationId xmlns:a16="http://schemas.microsoft.com/office/drawing/2014/main" id="{50DB02D1-BE3D-48A1-B2D6-9B294D4642AD}"/>
              </a:ext>
            </a:extLst>
          </p:cNvPr>
          <p:cNvSpPr/>
          <p:nvPr/>
        </p:nvSpPr>
        <p:spPr>
          <a:xfrm>
            <a:off x="3395933" y="4417185"/>
            <a:ext cx="5400133" cy="461665"/>
          </a:xfrm>
          <a:prstGeom prst="rect">
            <a:avLst/>
          </a:prstGeom>
          <a:solidFill>
            <a:srgbClr val="FF0000"/>
          </a:solidFill>
        </p:spPr>
        <p:txBody>
          <a:bodyPr wrap="none">
            <a:spAutoFit/>
          </a:bodyPr>
          <a:lstStyle/>
          <a:p>
            <a:pPr algn="ctr"/>
            <a:r>
              <a:rPr lang="en-US" sz="2400" b="1" dirty="0">
                <a:solidFill>
                  <a:schemeClr val="bg1"/>
                </a:solidFill>
                <a:latin typeface="Open Sans"/>
              </a:rPr>
              <a:t>Awareness is more than Knowledge </a:t>
            </a:r>
            <a:endParaRPr lang="en-US" sz="2400" b="1" dirty="0">
              <a:solidFill>
                <a:schemeClr val="bg1"/>
              </a:solidFill>
            </a:endParaRPr>
          </a:p>
        </p:txBody>
      </p:sp>
      <p:sp>
        <p:nvSpPr>
          <p:cNvPr id="12" name="Arrow: Left-Right 11">
            <a:extLst>
              <a:ext uri="{FF2B5EF4-FFF2-40B4-BE49-F238E27FC236}">
                <a16:creationId xmlns:a16="http://schemas.microsoft.com/office/drawing/2014/main" id="{5630411C-3DE9-4008-8A18-9E3DB835EF5C}"/>
              </a:ext>
            </a:extLst>
          </p:cNvPr>
          <p:cNvSpPr/>
          <p:nvPr/>
        </p:nvSpPr>
        <p:spPr>
          <a:xfrm>
            <a:off x="4113142" y="3079249"/>
            <a:ext cx="652212"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2A10FFE8-504F-4C84-8C64-A0F951CFDD6D}"/>
              </a:ext>
            </a:extLst>
          </p:cNvPr>
          <p:cNvSpPr/>
          <p:nvPr/>
        </p:nvSpPr>
        <p:spPr>
          <a:xfrm>
            <a:off x="7596534" y="3263915"/>
            <a:ext cx="652212" cy="369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38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3996</TotalTime>
  <Words>1394</Words>
  <Application>Microsoft Office PowerPoint</Application>
  <PresentationFormat>Widescreen</PresentationFormat>
  <Paragraphs>192</Paragraphs>
  <Slides>31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-apple-system</vt:lpstr>
      <vt:lpstr>Arial</vt:lpstr>
      <vt:lpstr>Calibri</vt:lpstr>
      <vt:lpstr>Calibri Light</vt:lpstr>
      <vt:lpstr>DM Sans</vt:lpstr>
      <vt:lpstr>MMC Display Condensed</vt:lpstr>
      <vt:lpstr>noto-sans</vt:lpstr>
      <vt:lpstr>Open Sans</vt:lpstr>
      <vt:lpstr>Poppins</vt:lpstr>
      <vt:lpstr>Roboto Condensed</vt:lpstr>
      <vt:lpstr>RobotoSlab-Bold</vt:lpstr>
      <vt:lpstr>Office Theme</vt:lpstr>
      <vt:lpstr>PowerPoint Presentation</vt:lpstr>
      <vt:lpstr>PowerPoint Presentation</vt:lpstr>
      <vt:lpstr>PowerPoint Presentation</vt:lpstr>
      <vt:lpstr>PowerPoint Presentation</vt:lpstr>
      <vt:lpstr>PowerPoint Presentation</vt:lpstr>
      <vt:lpstr>PowerPoint Presentation</vt:lpstr>
      <vt:lpstr>Common Threats</vt:lpstr>
      <vt:lpstr>PowerPoint Presentation</vt:lpstr>
      <vt:lpstr>PowerPoint Presentation</vt:lpstr>
      <vt:lpstr>PowerPoint Presentation</vt:lpstr>
      <vt:lpstr>PowerPoint Presentation</vt:lpstr>
      <vt:lpstr>PowerPoint Presentation</vt:lpstr>
      <vt:lpstr>PowerPoint Presentation</vt:lpstr>
      <vt:lpstr>Develop Cyber Security Awareness Program</vt:lpstr>
      <vt:lpstr>PowerPoint Presentation</vt:lpstr>
      <vt:lpstr>PowerPoint Presentation</vt:lpstr>
      <vt:lpstr>What is your Cyber Security Awareness Program? </vt:lpstr>
      <vt:lpstr>PowerPoint Presentation</vt:lpstr>
      <vt:lpstr>Define the (annual) plan</vt:lpstr>
      <vt:lpstr>PowerPoint Presentation</vt:lpstr>
      <vt:lpstr>Don’t forget to include the CEO – Senior Management  in Security Awareness program</vt:lpstr>
      <vt:lpstr>PowerPoint Presentation</vt:lpstr>
      <vt:lpstr>PowerPoint Presentation</vt:lpstr>
      <vt:lpstr>PowerPoint Presentation</vt:lpstr>
      <vt:lpstr>Avoids the traditional  “security versus convenience” tradeoffs</vt:lpstr>
      <vt:lpstr>Calculate Security Awareness Training ROI</vt:lpstr>
      <vt:lpstr>Audit role in the process</vt:lpstr>
      <vt:lpstr>Security Awareness Training - Audit Program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Saso Mickov</dc:creator>
  <cp:lastModifiedBy>Saso Mickov</cp:lastModifiedBy>
  <cp:revision>147</cp:revision>
  <dcterms:created xsi:type="dcterms:W3CDTF">2023-04-26T12:13:37Z</dcterms:created>
  <dcterms:modified xsi:type="dcterms:W3CDTF">2023-09-25T07:02:13Z</dcterms:modified>
</cp:coreProperties>
</file>